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5148263"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16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66" d="100"/>
          <a:sy n="166" d="100"/>
        </p:scale>
        <p:origin x="708" y="-1158"/>
      </p:cViewPr>
      <p:guideLst>
        <p:guide orient="horz" pos="2880"/>
        <p:guide pos="16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lvl1pPr>
            <a:lvl2pPr marL="914400" marR="0" lvl="1" indent="-228600" algn="l" rtl="0">
              <a:spcBef>
                <a:spcPts val="0"/>
              </a:spcBef>
              <a:spcAft>
                <a:spcPts val="0"/>
              </a:spcAft>
              <a:buSzPts val="1400"/>
              <a:buNone/>
              <a:defRPr sz="1100" b="0" i="0" u="none" strike="noStrike" cap="none"/>
            </a:lvl2pPr>
            <a:lvl3pPr marL="1371600" marR="0" lvl="2" indent="-228600" algn="l" rtl="0">
              <a:spcBef>
                <a:spcPts val="0"/>
              </a:spcBef>
              <a:spcAft>
                <a:spcPts val="0"/>
              </a:spcAft>
              <a:buSzPts val="1400"/>
              <a:buNone/>
              <a:defRPr sz="1100" b="0" i="0" u="none" strike="noStrike" cap="none"/>
            </a:lvl3pPr>
            <a:lvl4pPr marL="1828800" marR="0" lvl="3" indent="-228600" algn="l" rtl="0">
              <a:spcBef>
                <a:spcPts val="0"/>
              </a:spcBef>
              <a:spcAft>
                <a:spcPts val="0"/>
              </a:spcAft>
              <a:buSzPts val="1400"/>
              <a:buNone/>
              <a:defRPr sz="1100" b="0" i="0" u="none" strike="noStrike" cap="none"/>
            </a:lvl4pPr>
            <a:lvl5pPr marL="2286000" marR="0" lvl="4" indent="-228600" algn="l" rtl="0">
              <a:spcBef>
                <a:spcPts val="0"/>
              </a:spcBef>
              <a:spcAft>
                <a:spcPts val="0"/>
              </a:spcAft>
              <a:buSzPts val="1400"/>
              <a:buNone/>
              <a:defRPr sz="1100" b="0" i="0" u="none" strike="noStrike" cap="none"/>
            </a:lvl5pPr>
            <a:lvl6pPr marL="2743200" marR="0" lvl="5" indent="-228600" algn="l" rtl="0">
              <a:spcBef>
                <a:spcPts val="0"/>
              </a:spcBef>
              <a:spcAft>
                <a:spcPts val="0"/>
              </a:spcAft>
              <a:buSzPts val="1400"/>
              <a:buNone/>
              <a:defRPr sz="1100" b="0" i="0" u="none" strike="noStrike" cap="none"/>
            </a:lvl6pPr>
            <a:lvl7pPr marL="3200400" marR="0" lvl="6" indent="-228600" algn="l" rtl="0">
              <a:spcBef>
                <a:spcPts val="0"/>
              </a:spcBef>
              <a:spcAft>
                <a:spcPts val="0"/>
              </a:spcAft>
              <a:buSzPts val="1400"/>
              <a:buNone/>
              <a:defRPr sz="1100" b="0" i="0" u="none" strike="noStrike" cap="none"/>
            </a:lvl7pPr>
            <a:lvl8pPr marL="3657600" marR="0" lvl="7" indent="-228600" algn="l" rtl="0">
              <a:spcBef>
                <a:spcPts val="0"/>
              </a:spcBef>
              <a:spcAft>
                <a:spcPts val="0"/>
              </a:spcAft>
              <a:buSzPts val="1400"/>
              <a:buNone/>
              <a:defRPr sz="1100" b="0" i="0" u="none" strike="noStrike" cap="none"/>
            </a:lvl8pPr>
            <a:lvl9pPr marL="4114800" marR="0" lvl="8" indent="-228600" algn="l" rtl="0">
              <a:spcBef>
                <a:spcPts val="0"/>
              </a:spcBef>
              <a:spcAft>
                <a:spcPts val="0"/>
              </a:spcAft>
              <a:buSzPts val="1400"/>
              <a:buNone/>
              <a:defRPr sz="1100" b="0" i="0" u="none" strike="noStrike" cap="none"/>
            </a:lvl9pPr>
          </a:lstStyle>
          <a:p>
            <a:endParaRPr/>
          </a:p>
        </p:txBody>
      </p:sp>
    </p:spTree>
    <p:extLst>
      <p:ext uri="{BB962C8B-B14F-4D97-AF65-F5344CB8AC3E}">
        <p14:creationId xmlns:p14="http://schemas.microsoft.com/office/powerpoint/2010/main" val="20915862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3: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ctr" anchorCtr="0">
            <a:noAutofit/>
          </a:bodyPr>
          <a:lstStyle/>
          <a:p>
            <a:pPr marL="0" marR="0" lvl="0" indent="0" algn="l" rtl="0">
              <a:spcBef>
                <a:spcPts val="0"/>
              </a:spcBef>
              <a:spcAft>
                <a:spcPts val="0"/>
              </a:spcAft>
              <a:buSzPts val="1100"/>
              <a:buFont typeface="Arial"/>
              <a:buNone/>
            </a:pPr>
            <a:endParaRPr sz="1100" b="0" i="0" u="none" strike="noStrike" cap="none"/>
          </a:p>
        </p:txBody>
      </p:sp>
      <p:sp>
        <p:nvSpPr>
          <p:cNvPr id="82" name="Google Shape;82;p3: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04779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86119" y="2840568"/>
            <a:ext cx="4376024" cy="1960032"/>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13" name="Google Shape;13;p2"/>
          <p:cNvSpPr txBox="1">
            <a:spLocks noGrp="1"/>
          </p:cNvSpPr>
          <p:nvPr>
            <p:ph type="subTitle" idx="1"/>
          </p:nvPr>
        </p:nvSpPr>
        <p:spPr>
          <a:xfrm>
            <a:off x="772239" y="5181600"/>
            <a:ext cx="3603783" cy="2336800"/>
          </a:xfrm>
          <a:prstGeom prst="rect">
            <a:avLst/>
          </a:prstGeom>
          <a:noFill/>
          <a:ln>
            <a:noFill/>
          </a:ln>
        </p:spPr>
        <p:txBody>
          <a:bodyPr spcFirstLastPara="1" wrap="square" lIns="91425" tIns="91425" rIns="91425" bIns="91425" anchor="t" anchorCtr="0">
            <a:noAutofit/>
          </a:bodyPr>
          <a:lstStyle>
            <a:lvl1pPr marR="0" lvl="0" algn="ctr" rtl="0">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2"/>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257413" y="366184"/>
            <a:ext cx="4633437" cy="1524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31" name="Google Shape;31;p5"/>
          <p:cNvSpPr txBox="1">
            <a:spLocks noGrp="1"/>
          </p:cNvSpPr>
          <p:nvPr>
            <p:ph type="body" idx="1"/>
          </p:nvPr>
        </p:nvSpPr>
        <p:spPr>
          <a:xfrm>
            <a:off x="144794" y="2844800"/>
            <a:ext cx="1261145" cy="8045451"/>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body" idx="2"/>
          </p:nvPr>
        </p:nvSpPr>
        <p:spPr>
          <a:xfrm>
            <a:off x="1491745" y="2844800"/>
            <a:ext cx="1262038" cy="8045451"/>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5"/>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257413" y="366184"/>
            <a:ext cx="4633437" cy="1524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38" name="Google Shape;38;p6"/>
          <p:cNvSpPr txBox="1">
            <a:spLocks noGrp="1"/>
          </p:cNvSpPr>
          <p:nvPr>
            <p:ph type="body" idx="1"/>
          </p:nvPr>
        </p:nvSpPr>
        <p:spPr>
          <a:xfrm>
            <a:off x="257412" y="2046816"/>
            <a:ext cx="2274709" cy="853015"/>
          </a:xfrm>
          <a:prstGeom prst="rect">
            <a:avLst/>
          </a:prstGeom>
          <a:noFill/>
          <a:ln>
            <a:noFill/>
          </a:ln>
        </p:spPr>
        <p:txBody>
          <a:bodyPr spcFirstLastPara="1" wrap="square" lIns="91425" tIns="91425" rIns="91425" bIns="91425"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2"/>
          </p:nvPr>
        </p:nvSpPr>
        <p:spPr>
          <a:xfrm>
            <a:off x="257412" y="2899833"/>
            <a:ext cx="2274709" cy="5268383"/>
          </a:xfrm>
          <a:prstGeom prst="rect">
            <a:avLst/>
          </a:prstGeom>
          <a:noFill/>
          <a:ln>
            <a:noFill/>
          </a:ln>
        </p:spPr>
        <p:txBody>
          <a:bodyPr spcFirstLastPara="1" wrap="square" lIns="91425" tIns="91425" rIns="91425" bIns="91425"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3"/>
          </p:nvPr>
        </p:nvSpPr>
        <p:spPr>
          <a:xfrm>
            <a:off x="2615246" y="2046816"/>
            <a:ext cx="2275604" cy="853015"/>
          </a:xfrm>
          <a:prstGeom prst="rect">
            <a:avLst/>
          </a:prstGeom>
          <a:noFill/>
          <a:ln>
            <a:noFill/>
          </a:ln>
        </p:spPr>
        <p:txBody>
          <a:bodyPr spcFirstLastPara="1" wrap="square" lIns="91425" tIns="91425" rIns="91425" bIns="91425"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4"/>
          </p:nvPr>
        </p:nvSpPr>
        <p:spPr>
          <a:xfrm>
            <a:off x="2615246" y="2899833"/>
            <a:ext cx="2275604" cy="5268383"/>
          </a:xfrm>
          <a:prstGeom prst="rect">
            <a:avLst/>
          </a:prstGeom>
          <a:noFill/>
          <a:ln>
            <a:noFill/>
          </a:ln>
        </p:spPr>
        <p:txBody>
          <a:bodyPr spcFirstLastPara="1" wrap="square" lIns="91425" tIns="91425" rIns="91425" bIns="91425"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57413" y="366184"/>
            <a:ext cx="4633437" cy="1524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47" name="Google Shape;47;p7"/>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57413" y="364066"/>
            <a:ext cx="1693742" cy="15494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56" name="Google Shape;56;p9"/>
          <p:cNvSpPr txBox="1">
            <a:spLocks noGrp="1"/>
          </p:cNvSpPr>
          <p:nvPr>
            <p:ph type="body" idx="1"/>
          </p:nvPr>
        </p:nvSpPr>
        <p:spPr>
          <a:xfrm>
            <a:off x="2012827" y="364068"/>
            <a:ext cx="2878022" cy="7804151"/>
          </a:xfrm>
          <a:prstGeom prst="rect">
            <a:avLst/>
          </a:prstGeom>
          <a:noFill/>
          <a:ln>
            <a:noFill/>
          </a:ln>
        </p:spPr>
        <p:txBody>
          <a:bodyPr spcFirstLastPara="1" wrap="square" lIns="91425" tIns="91425" rIns="91425" bIns="91425"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Google Shape;57;p9"/>
          <p:cNvSpPr txBox="1">
            <a:spLocks noGrp="1"/>
          </p:cNvSpPr>
          <p:nvPr>
            <p:ph type="body" idx="2"/>
          </p:nvPr>
        </p:nvSpPr>
        <p:spPr>
          <a:xfrm>
            <a:off x="257413" y="1913468"/>
            <a:ext cx="1693742" cy="6254751"/>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009095" y="6400801"/>
            <a:ext cx="3088958" cy="75565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63" name="Google Shape;63;p10"/>
          <p:cNvSpPr>
            <a:spLocks noGrp="1"/>
          </p:cNvSpPr>
          <p:nvPr>
            <p:ph type="pic" idx="2"/>
          </p:nvPr>
        </p:nvSpPr>
        <p:spPr>
          <a:xfrm>
            <a:off x="1009095" y="817033"/>
            <a:ext cx="3088958" cy="5486399"/>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1009095" y="7156452"/>
            <a:ext cx="3088958" cy="1073148"/>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257413" y="366184"/>
            <a:ext cx="4633437" cy="1524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0" name="Google Shape;70;p11"/>
          <p:cNvSpPr txBox="1">
            <a:spLocks noGrp="1"/>
          </p:cNvSpPr>
          <p:nvPr>
            <p:ph type="body" idx="1"/>
          </p:nvPr>
        </p:nvSpPr>
        <p:spPr>
          <a:xfrm rot="5400000">
            <a:off x="-443175" y="2834191"/>
            <a:ext cx="6034616" cy="4633437"/>
          </a:xfrm>
          <a:prstGeom prst="rect">
            <a:avLst/>
          </a:prstGeom>
          <a:noFill/>
          <a:ln>
            <a:noFill/>
          </a:ln>
        </p:spPr>
        <p:txBody>
          <a:bodyPr spcFirstLastPara="1" wrap="square" lIns="91425" tIns="91425" rIns="91425" bIns="91425"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Google Shape;71;p11"/>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11"/>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2772652" y="5363812"/>
            <a:ext cx="10401299" cy="651577"/>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6" name="Google Shape;76;p12"/>
          <p:cNvSpPr txBox="1">
            <a:spLocks noGrp="1"/>
          </p:cNvSpPr>
          <p:nvPr>
            <p:ph type="body" idx="1"/>
          </p:nvPr>
        </p:nvSpPr>
        <p:spPr>
          <a:xfrm rot="5400000">
            <a:off x="-4120050" y="4753796"/>
            <a:ext cx="10401299" cy="1871608"/>
          </a:xfrm>
          <a:prstGeom prst="rect">
            <a:avLst/>
          </a:prstGeom>
          <a:noFill/>
          <a:ln>
            <a:noFill/>
          </a:ln>
        </p:spPr>
        <p:txBody>
          <a:bodyPr spcFirstLastPara="1" wrap="square" lIns="91425" tIns="91425" rIns="91425" bIns="91425"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12"/>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2"/>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57413" y="366184"/>
            <a:ext cx="4633437" cy="1524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 name="Google Shape;7;p1"/>
          <p:cNvSpPr txBox="1">
            <a:spLocks noGrp="1"/>
          </p:cNvSpPr>
          <p:nvPr>
            <p:ph type="body" idx="1"/>
          </p:nvPr>
        </p:nvSpPr>
        <p:spPr>
          <a:xfrm>
            <a:off x="257413" y="2133601"/>
            <a:ext cx="4633437" cy="6034616"/>
          </a:xfrm>
          <a:prstGeom prst="rect">
            <a:avLst/>
          </a:prstGeom>
          <a:noFill/>
          <a:ln>
            <a:noFill/>
          </a:ln>
        </p:spPr>
        <p:txBody>
          <a:bodyPr spcFirstLastPara="1" wrap="square" lIns="91425" tIns="91425" rIns="91425" bIns="91425"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257413" y="8475135"/>
            <a:ext cx="1201261" cy="486833"/>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1758991" y="8475135"/>
            <a:ext cx="1630282" cy="48683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3689589" y="8475135"/>
            <a:ext cx="1201261"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pPr marL="0" lvl="0" indent="0" algn="r" rtl="0">
                <a:spcBef>
                  <a:spcPts val="0"/>
                </a:spcBef>
                <a:spcAft>
                  <a:spcPts val="0"/>
                </a:spcAft>
                <a:buNone/>
              </a:pPr>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12209" y="775766"/>
            <a:ext cx="4929689" cy="329134"/>
          </a:xfrm>
          <a:prstGeom prst="rect">
            <a:avLst/>
          </a:prstGeom>
          <a:noFill/>
          <a:ln>
            <a:noFill/>
          </a:ln>
        </p:spPr>
        <p:txBody>
          <a:bodyPr spcFirstLastPara="1" wrap="square" lIns="91425" tIns="45700" rIns="91425" bIns="45700" anchor="ctr" anchorCtr="0">
            <a:noAutofit/>
          </a:bodyPr>
          <a:lstStyle/>
          <a:p>
            <a:pPr algn="ctr">
              <a:lnSpc>
                <a:spcPct val="115000"/>
              </a:lnSpc>
              <a:spcAft>
                <a:spcPts val="800"/>
              </a:spcAft>
            </a:pPr>
            <a:r>
              <a:rPr lang="fr-FR" sz="1100" b="1" dirty="0">
                <a:effectLst/>
                <a:latin typeface="Times New Roman" panose="02020603050405020304" pitchFamily="18" charset="0"/>
                <a:ea typeface="Calibri" panose="020F0502020204030204" pitchFamily="34" charset="0"/>
                <a:cs typeface="Arial" panose="020B0604020202020204" pitchFamily="34" charset="0"/>
              </a:rPr>
              <a:t>Résultats du lavage-débridement dans les sepsis sur prothèses totales du genou.</a:t>
            </a:r>
            <a:endParaRPr lang="fr-FR"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5" name="Google Shape;85;p13"/>
          <p:cNvSpPr txBox="1"/>
          <p:nvPr/>
        </p:nvSpPr>
        <p:spPr>
          <a:xfrm>
            <a:off x="145239" y="1142976"/>
            <a:ext cx="4929689" cy="482599"/>
          </a:xfrm>
          <a:prstGeom prst="rect">
            <a:avLst/>
          </a:prstGeom>
          <a:noFill/>
          <a:ln>
            <a:noFill/>
          </a:ln>
        </p:spPr>
        <p:txBody>
          <a:bodyPr spcFirstLastPara="1" wrap="square" lIns="91425" tIns="45700" rIns="91425" bIns="45700" anchor="ctr" anchorCtr="0">
            <a:noAutofit/>
          </a:bodyPr>
          <a:lstStyle/>
          <a:p>
            <a:pPr>
              <a:buClr>
                <a:schemeClr val="lt1"/>
              </a:buClr>
              <a:buSzPts val="225"/>
            </a:pPr>
            <a:endParaRPr lang="fr-FR" sz="800" b="1" dirty="0"/>
          </a:p>
          <a:p>
            <a:pPr algn="ctr">
              <a:buClr>
                <a:schemeClr val="lt1"/>
              </a:buClr>
              <a:buSzPts val="225"/>
            </a:pPr>
            <a:r>
              <a:rPr lang="fr-FR" sz="800" b="1" dirty="0"/>
              <a:t>Auteurs: </a:t>
            </a:r>
            <a:r>
              <a:rPr lang="en-US" sz="800" b="1" dirty="0">
                <a:effectLst/>
                <a:latin typeface="Times New Roman" panose="02020603050405020304" pitchFamily="18" charset="0"/>
                <a:ea typeface="Calibri" panose="020F0502020204030204" pitchFamily="34" charset="0"/>
                <a:cs typeface="Arial" panose="020B0604020202020204" pitchFamily="34" charset="0"/>
              </a:rPr>
              <a:t>M.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Chaker</a:t>
            </a:r>
            <a:r>
              <a:rPr lang="en-US" sz="800" b="1" dirty="0">
                <a:effectLst/>
                <a:latin typeface="Times New Roman" panose="02020603050405020304" pitchFamily="18" charset="0"/>
                <a:ea typeface="Calibri" panose="020F0502020204030204" pitchFamily="34" charset="0"/>
                <a:cs typeface="Arial" panose="020B0604020202020204" pitchFamily="34" charset="0"/>
              </a:rPr>
              <a:t>*, K.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Habboubi</a:t>
            </a:r>
            <a:r>
              <a:rPr lang="en-US" sz="800" b="1" dirty="0">
                <a:effectLst/>
                <a:latin typeface="Times New Roman" panose="02020603050405020304" pitchFamily="18" charset="0"/>
                <a:ea typeface="Calibri" panose="020F0502020204030204" pitchFamily="34" charset="0"/>
                <a:cs typeface="Arial" panose="020B0604020202020204" pitchFamily="34" charset="0"/>
              </a:rPr>
              <a:t>, H.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Makhlouf</a:t>
            </a:r>
            <a:r>
              <a:rPr lang="en-US" sz="800" b="1" dirty="0">
                <a:effectLst/>
                <a:latin typeface="Times New Roman" panose="02020603050405020304" pitchFamily="18" charset="0"/>
                <a:ea typeface="Calibri" panose="020F0502020204030204" pitchFamily="34" charset="0"/>
                <a:cs typeface="Arial" panose="020B0604020202020204" pitchFamily="34" charset="0"/>
              </a:rPr>
              <a:t>, M.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Maatoug</a:t>
            </a:r>
            <a:r>
              <a:rPr lang="en-US" sz="800" b="1" dirty="0">
                <a:effectLst/>
                <a:latin typeface="Times New Roman" panose="02020603050405020304" pitchFamily="18" charset="0"/>
                <a:ea typeface="Calibri" panose="020F0502020204030204" pitchFamily="34" charset="0"/>
                <a:cs typeface="Arial" panose="020B0604020202020204" pitchFamily="34" charset="0"/>
              </a:rPr>
              <a:t>, S.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Sallem</a:t>
            </a:r>
            <a:r>
              <a:rPr lang="en-US" sz="800" b="1" dirty="0">
                <a:effectLst/>
                <a:latin typeface="Times New Roman" panose="02020603050405020304" pitchFamily="18" charset="0"/>
                <a:ea typeface="Calibri" panose="020F0502020204030204" pitchFamily="34" charset="0"/>
                <a:cs typeface="Arial" panose="020B0604020202020204" pitchFamily="34" charset="0"/>
              </a:rPr>
              <a:t>, B.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Lanouer</a:t>
            </a:r>
            <a:r>
              <a:rPr lang="en-US" sz="800" b="1" dirty="0">
                <a:effectLst/>
                <a:latin typeface="Times New Roman" panose="02020603050405020304" pitchFamily="18" charset="0"/>
                <a:ea typeface="Calibri" panose="020F0502020204030204" pitchFamily="34" charset="0"/>
                <a:cs typeface="Arial" panose="020B0604020202020204" pitchFamily="34" charset="0"/>
              </a:rPr>
              <a:t>, N.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Bouzouaya</a:t>
            </a:r>
            <a:r>
              <a:rPr lang="en-US" sz="800" b="1" dirty="0">
                <a:effectLst/>
                <a:latin typeface="Times New Roman" panose="02020603050405020304" pitchFamily="18" charset="0"/>
                <a:ea typeface="Calibri" panose="020F0502020204030204" pitchFamily="34" charset="0"/>
                <a:cs typeface="Arial" panose="020B0604020202020204" pitchFamily="34" charset="0"/>
              </a:rPr>
              <a:t>, </a:t>
            </a:r>
            <a:r>
              <a:rPr lang="en-US" sz="800" b="1" dirty="0" err="1">
                <a:effectLst/>
                <a:latin typeface="Times New Roman" panose="02020603050405020304" pitchFamily="18" charset="0"/>
                <a:ea typeface="Calibri" panose="020F0502020204030204" pitchFamily="34" charset="0"/>
                <a:cs typeface="Arial" panose="020B0604020202020204" pitchFamily="34" charset="0"/>
              </a:rPr>
              <a:t>M.Mestiri</a:t>
            </a:r>
            <a:endParaRPr lang="fr-FR" sz="800" dirty="0">
              <a:effectLst/>
              <a:latin typeface="Calibri" panose="020F0502020204030204" pitchFamily="34" charset="0"/>
              <a:ea typeface="Calibri" panose="020F0502020204030204" pitchFamily="34" charset="0"/>
              <a:cs typeface="Arial" panose="020B0604020202020204" pitchFamily="34" charset="0"/>
            </a:endParaRPr>
          </a:p>
          <a:p>
            <a:pPr>
              <a:buClr>
                <a:schemeClr val="lt1"/>
              </a:buClr>
              <a:buSzPts val="225"/>
            </a:pPr>
            <a:r>
              <a:rPr lang="fr-FR" sz="800" b="1" dirty="0"/>
              <a:t>Service: Institut Mohamed </a:t>
            </a:r>
            <a:r>
              <a:rPr lang="fr-FR" sz="800" b="1" dirty="0" err="1"/>
              <a:t>Kassab</a:t>
            </a:r>
            <a:r>
              <a:rPr lang="fr-FR" sz="800" b="1" dirty="0"/>
              <a:t> d’orthopédie, Service Adultes</a:t>
            </a:r>
            <a:endParaRPr lang="fr-FR" sz="800" dirty="0"/>
          </a:p>
          <a:p>
            <a:pPr marL="0" marR="0" lvl="0" indent="0" algn="l" rtl="0">
              <a:lnSpc>
                <a:spcPct val="100000"/>
              </a:lnSpc>
              <a:spcBef>
                <a:spcPts val="0"/>
              </a:spcBef>
              <a:spcAft>
                <a:spcPts val="0"/>
              </a:spcAft>
              <a:buClr>
                <a:schemeClr val="lt1"/>
              </a:buClr>
              <a:buSzPts val="225"/>
              <a:buFont typeface="Calibri"/>
              <a:buNone/>
            </a:pPr>
            <a:r>
              <a:rPr lang="fr-FR" sz="800" b="1" i="0" u="none" strike="noStrike" cap="none" dirty="0">
                <a:solidFill>
                  <a:schemeClr val="lt1"/>
                </a:solidFill>
                <a:latin typeface="Calibri"/>
                <a:ea typeface="Calibri"/>
                <a:cs typeface="Calibri"/>
                <a:sym typeface="Calibri"/>
              </a:rPr>
              <a:t> </a:t>
            </a:r>
            <a:endParaRPr sz="800" dirty="0"/>
          </a:p>
        </p:txBody>
      </p:sp>
      <p:sp>
        <p:nvSpPr>
          <p:cNvPr id="86" name="Google Shape;86;p13"/>
          <p:cNvSpPr txBox="1"/>
          <p:nvPr/>
        </p:nvSpPr>
        <p:spPr>
          <a:xfrm>
            <a:off x="216677" y="1678612"/>
            <a:ext cx="2450015" cy="7270749"/>
          </a:xfrm>
          <a:prstGeom prst="rect">
            <a:avLst/>
          </a:prstGeom>
          <a:noFill/>
          <a:ln>
            <a:noFill/>
          </a:ln>
        </p:spPr>
        <p:txBody>
          <a:bodyPr spcFirstLastPara="1" wrap="square" lIns="144000" tIns="144000" rIns="144000" bIns="144000" anchor="t" anchorCtr="0">
            <a:noAutofit/>
          </a:bodyPr>
          <a:lstStyle/>
          <a:p>
            <a:pPr marL="36000" marR="0" lvl="0" indent="-10600" algn="l" rtl="0">
              <a:lnSpc>
                <a:spcPct val="100000"/>
              </a:lnSpc>
              <a:spcBef>
                <a:spcPts val="0"/>
              </a:spcBef>
              <a:spcAft>
                <a:spcPts val="0"/>
              </a:spcAft>
              <a:buClr>
                <a:schemeClr val="dk1"/>
              </a:buClr>
              <a:buSzPts val="195"/>
              <a:buFont typeface="Arial"/>
              <a:buNone/>
            </a:pPr>
            <a:endParaRPr/>
          </a:p>
        </p:txBody>
      </p:sp>
      <p:sp>
        <p:nvSpPr>
          <p:cNvPr id="87" name="Google Shape;87;p13"/>
          <p:cNvSpPr txBox="1"/>
          <p:nvPr/>
        </p:nvSpPr>
        <p:spPr>
          <a:xfrm>
            <a:off x="4426137" y="548842"/>
            <a:ext cx="648324" cy="193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50"/>
              <a:buFont typeface="Arial"/>
              <a:buNone/>
            </a:pPr>
            <a:r>
              <a:rPr lang="fr-FR" sz="1400" b="1" i="0" u="none" strike="noStrike" cap="none" dirty="0">
                <a:solidFill>
                  <a:schemeClr val="dk1"/>
                </a:solidFill>
                <a:latin typeface="Arial"/>
                <a:ea typeface="Arial"/>
                <a:cs typeface="Arial"/>
                <a:sym typeface="Arial"/>
              </a:rPr>
              <a:t>P329</a:t>
            </a:r>
            <a:endParaRPr dirty="0"/>
          </a:p>
        </p:txBody>
      </p:sp>
      <p:sp>
        <p:nvSpPr>
          <p:cNvPr id="88" name="Google Shape;88;p13"/>
          <p:cNvSpPr txBox="1"/>
          <p:nvPr/>
        </p:nvSpPr>
        <p:spPr>
          <a:xfrm>
            <a:off x="2641098" y="1590675"/>
            <a:ext cx="2450015" cy="7267576"/>
          </a:xfrm>
          <a:prstGeom prst="rect">
            <a:avLst/>
          </a:prstGeom>
          <a:noFill/>
          <a:ln>
            <a:noFill/>
          </a:ln>
        </p:spPr>
        <p:txBody>
          <a:bodyPr spcFirstLastPara="1" wrap="square" lIns="144000" tIns="144000" rIns="144000" bIns="144000" anchor="t" anchorCtr="0">
            <a:noAutofit/>
          </a:bodyPr>
          <a:lstStyle/>
          <a:p>
            <a:pPr marL="36000" marR="0" lvl="0" indent="-10600" algn="l" rtl="0">
              <a:lnSpc>
                <a:spcPct val="100000"/>
              </a:lnSpc>
              <a:spcBef>
                <a:spcPts val="0"/>
              </a:spcBef>
              <a:spcAft>
                <a:spcPts val="0"/>
              </a:spcAft>
              <a:buClr>
                <a:schemeClr val="dk1"/>
              </a:buClr>
              <a:buSzPts val="195"/>
              <a:buFont typeface="Arial"/>
              <a:buNone/>
            </a:pPr>
            <a:endParaRPr/>
          </a:p>
        </p:txBody>
      </p:sp>
      <p:sp>
        <p:nvSpPr>
          <p:cNvPr id="2049" name="Rectangle 1"/>
          <p:cNvSpPr>
            <a:spLocks noChangeArrowheads="1"/>
          </p:cNvSpPr>
          <p:nvPr/>
        </p:nvSpPr>
        <p:spPr bwMode="auto">
          <a:xfrm>
            <a:off x="73802" y="1694857"/>
            <a:ext cx="2500330" cy="94682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600" b="1" i="0" u="none" strike="noStrike" cap="none" normalizeH="0" baseline="0" dirty="0">
                <a:ln>
                  <a:noFill/>
                </a:ln>
                <a:solidFill>
                  <a:schemeClr val="tx1"/>
                </a:solidFill>
                <a:effectLst/>
                <a:latin typeface="+mn-lt"/>
                <a:ea typeface="SimSun" pitchFamily="2" charset="-122"/>
                <a:cs typeface="Calibri" pitchFamily="34" charset="0"/>
              </a:rPr>
              <a:t>Introduction:</a:t>
            </a:r>
            <a:endParaRPr kumimoji="0" lang="fr-FR" altLang="zh-CN" sz="600" b="0" i="0" u="none" strike="noStrike" cap="none" normalizeH="0" baseline="0" dirty="0">
              <a:ln>
                <a:noFill/>
              </a:ln>
              <a:solidFill>
                <a:schemeClr val="tx1"/>
              </a:solidFill>
              <a:effectLst/>
              <a:latin typeface="+mn-lt"/>
              <a:cs typeface="Arial" pitchFamily="34" charset="0"/>
            </a:endParaRPr>
          </a:p>
          <a:p>
            <a:pPr>
              <a:lnSpc>
                <a:spcPct val="115000"/>
              </a:lnSpc>
              <a:spcAft>
                <a:spcPts val="800"/>
              </a:spcAft>
            </a:pPr>
            <a:r>
              <a:rPr lang="fr-FR" sz="600" dirty="0">
                <a:effectLst/>
                <a:latin typeface="+mn-lt"/>
                <a:ea typeface="Calibri" panose="020F0502020204030204" pitchFamily="34" charset="0"/>
                <a:cs typeface="Arial" panose="020B0604020202020204" pitchFamily="34" charset="0"/>
              </a:rPr>
              <a:t>L’infection sur prothèse totale du genou (PTG) est une complication grave et un problème de santé publique engendrant un surcoût élevé, une morbidité importante et des conséquences fonctionnelles et psychologiques. Le lavage-débridement est une des solutions chirurgicales proposées.</a:t>
            </a:r>
            <a:endParaRPr lang="fr-FR" sz="600" b="1" dirty="0">
              <a:latin typeface="+mn-lt"/>
            </a:endParaRPr>
          </a:p>
          <a:p>
            <a:r>
              <a:rPr lang="fr-FR" sz="600" b="1" dirty="0">
                <a:latin typeface="+mn-lt"/>
              </a:rPr>
              <a:t>Objectif:</a:t>
            </a:r>
            <a:endParaRPr lang="fr-FR" sz="600" dirty="0">
              <a:latin typeface="+mn-lt"/>
            </a:endParaRPr>
          </a:p>
          <a:p>
            <a:r>
              <a:rPr lang="fr-FR" sz="600" dirty="0">
                <a:effectLst/>
                <a:latin typeface="+mn-lt"/>
                <a:ea typeface="Calibri" panose="020F0502020204030204" pitchFamily="34" charset="0"/>
              </a:rPr>
              <a:t>Le but de notre étude était d’étudier les résultats cliniques et bactériologiques, à moyen terme, du lavage-débridement dans les sepsis sur PTG.</a:t>
            </a:r>
          </a:p>
          <a:p>
            <a:endParaRPr lang="fr-FR" sz="600" dirty="0">
              <a:latin typeface="+mn-lt"/>
            </a:endParaRPr>
          </a:p>
          <a:p>
            <a:r>
              <a:rPr lang="fr-FR" sz="600" b="1" dirty="0">
                <a:latin typeface="+mn-lt"/>
              </a:rPr>
              <a:t>Matériel et méthodes:</a:t>
            </a:r>
          </a:p>
          <a:p>
            <a:endParaRPr lang="fr-FR" sz="600" dirty="0">
              <a:latin typeface="+mn-lt"/>
            </a:endParaRPr>
          </a:p>
          <a:p>
            <a:pPr>
              <a:lnSpc>
                <a:spcPct val="115000"/>
              </a:lnSpc>
              <a:spcAft>
                <a:spcPts val="800"/>
              </a:spcAft>
            </a:pPr>
            <a:r>
              <a:rPr lang="fr-FR" sz="600" dirty="0">
                <a:effectLst/>
                <a:latin typeface="+mn-lt"/>
                <a:ea typeface="Calibri" panose="020F0502020204030204" pitchFamily="34" charset="0"/>
                <a:cs typeface="Arial" panose="020B0604020202020204" pitchFamily="34" charset="0"/>
              </a:rPr>
              <a:t>Nous avons mené une étude rétrospective descriptive monocentrique sur 22 patients suivis dans le service pour un premier épisode de sepsis sur PTG de première intention, sur une </a:t>
            </a:r>
            <a:r>
              <a:rPr lang="fr-FR" sz="600" dirty="0" err="1">
                <a:effectLst/>
                <a:latin typeface="+mn-lt"/>
                <a:ea typeface="Calibri" panose="020F0502020204030204" pitchFamily="34" charset="0"/>
                <a:cs typeface="Arial" panose="020B0604020202020204" pitchFamily="34" charset="0"/>
              </a:rPr>
              <a:t>une</a:t>
            </a:r>
            <a:r>
              <a:rPr lang="fr-FR" sz="600" dirty="0">
                <a:effectLst/>
                <a:latin typeface="+mn-lt"/>
                <a:ea typeface="Calibri" panose="020F0502020204030204" pitchFamily="34" charset="0"/>
                <a:cs typeface="Arial" panose="020B0604020202020204" pitchFamily="34" charset="0"/>
              </a:rPr>
              <a:t> période de 12 ans entre janvier 2006 et décembre 2018. Le recul minimum était de 24 mois. Nous avons étudié les résultats du lavage–débridement lors des infections précoces (&lt;1 mois), semi tardives (&lt;12 mois), et tardives (&gt;12 mois). Nous avons exclus les dossiers incomplets.</a:t>
            </a:r>
          </a:p>
          <a:p>
            <a:pPr lvl="0" fontAlgn="base">
              <a:spcBef>
                <a:spcPct val="0"/>
              </a:spcBef>
              <a:spcAft>
                <a:spcPct val="0"/>
              </a:spcAft>
              <a:buClrTx/>
            </a:pPr>
            <a:endParaRPr lang="fr-FR" sz="600" dirty="0">
              <a:latin typeface="+mn-lt"/>
            </a:endParaRPr>
          </a:p>
          <a:p>
            <a:pPr lvl="0" fontAlgn="base">
              <a:spcBef>
                <a:spcPct val="0"/>
              </a:spcBef>
              <a:spcAft>
                <a:spcPct val="0"/>
              </a:spcAft>
              <a:buClrTx/>
            </a:pPr>
            <a:endParaRPr lang="fr-FR" sz="600" dirty="0">
              <a:latin typeface="+mn-lt"/>
            </a:endParaRPr>
          </a:p>
          <a:p>
            <a:pPr lvl="0" fontAlgn="base">
              <a:spcBef>
                <a:spcPct val="0"/>
              </a:spcBef>
              <a:spcAft>
                <a:spcPct val="0"/>
              </a:spcAft>
              <a:buClrTx/>
            </a:pPr>
            <a:endParaRPr lang="fr-FR" sz="600" dirty="0">
              <a:latin typeface="+mn-lt"/>
            </a:endParaRPr>
          </a:p>
          <a:p>
            <a:pPr lvl="0" fontAlgn="base">
              <a:spcBef>
                <a:spcPct val="0"/>
              </a:spcBef>
              <a:spcAft>
                <a:spcPct val="0"/>
              </a:spcAft>
              <a:buClrTx/>
            </a:pPr>
            <a:endParaRPr lang="fr-FR" sz="600" dirty="0">
              <a:latin typeface="+mn-lt"/>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ea typeface="SimSun" pitchFamily="2" charset="-122"/>
              <a:cs typeface="Calibri" pitchFamily="34" charset="0"/>
            </a:endParaRPr>
          </a:p>
          <a:p>
            <a:pPr lvl="0" fontAlgn="base">
              <a:spcBef>
                <a:spcPct val="0"/>
              </a:spcBef>
              <a:spcAft>
                <a:spcPct val="0"/>
              </a:spcAft>
              <a:buClrTx/>
            </a:pPr>
            <a:endParaRPr lang="fr-FR" altLang="zh-CN" sz="600" b="1" dirty="0">
              <a:solidFill>
                <a:schemeClr val="tx1"/>
              </a:solidFill>
              <a:ea typeface="SimSun" pitchFamily="2" charset="-122"/>
              <a:cs typeface="Calibri" pitchFamily="34" charset="0"/>
            </a:endParaRPr>
          </a:p>
          <a:p>
            <a:pPr lvl="0" fontAlgn="base">
              <a:spcBef>
                <a:spcPct val="0"/>
              </a:spcBef>
              <a:spcAft>
                <a:spcPct val="0"/>
              </a:spcAft>
              <a:buClrTx/>
            </a:pPr>
            <a:r>
              <a:rPr lang="fr-FR" altLang="zh-CN" sz="600" b="1" dirty="0">
                <a:solidFill>
                  <a:schemeClr val="tx1"/>
                </a:solidFill>
                <a:ea typeface="SimSun" pitchFamily="2" charset="-122"/>
                <a:cs typeface="Calibri" pitchFamily="34" charset="0"/>
              </a:rPr>
              <a:t>Résultats:</a:t>
            </a:r>
          </a:p>
          <a:p>
            <a:pPr lvl="0" fontAlgn="base">
              <a:spcBef>
                <a:spcPct val="0"/>
              </a:spcBef>
              <a:spcAft>
                <a:spcPct val="0"/>
              </a:spcAft>
              <a:buClrTx/>
            </a:pPr>
            <a:endParaRPr lang="fr-FR" altLang="zh-CN" sz="600" dirty="0">
              <a:solidFill>
                <a:schemeClr val="tx1"/>
              </a:solidFill>
              <a:cs typeface="Arial" pitchFamily="34" charset="0"/>
            </a:endParaRPr>
          </a:p>
          <a:p>
            <a:pPr>
              <a:lnSpc>
                <a:spcPct val="115000"/>
              </a:lnSpc>
              <a:spcAft>
                <a:spcPts val="800"/>
              </a:spcAft>
            </a:pPr>
            <a:r>
              <a:rPr lang="fr-FR" sz="600" dirty="0">
                <a:effectLst/>
                <a:latin typeface="+mn-lt"/>
                <a:ea typeface="Calibri" panose="020F0502020204030204" pitchFamily="34" charset="0"/>
                <a:cs typeface="Arial" panose="020B0604020202020204" pitchFamily="34" charset="0"/>
              </a:rPr>
              <a:t>Sur les 797 PTG de première intention implantée dans le service, 22 patients (2,76%) ont été pris en charge pour un sepsis sur PTG. La moyenne d’âge était de 62 ans. L’infection était précoce chez 6 patients (27,3 %), semi-tardive chez 7 patients (32%) et tardive chez 9 patients (40,7%).</a:t>
            </a:r>
          </a:p>
          <a:p>
            <a:pPr algn="just">
              <a:lnSpc>
                <a:spcPct val="115000"/>
              </a:lnSpc>
              <a:spcAft>
                <a:spcPts val="800"/>
              </a:spcAft>
            </a:pPr>
            <a:r>
              <a:rPr lang="fr-FR" sz="600" dirty="0">
                <a:effectLst/>
                <a:latin typeface="+mn-lt"/>
                <a:ea typeface="Calibri" panose="020F0502020204030204" pitchFamily="34" charset="0"/>
                <a:cs typeface="Arial" panose="020B0604020202020204" pitchFamily="34" charset="0"/>
              </a:rPr>
              <a:t>Tous les patients ont eu un traitement chirurgical associé à une antibiothérapie adaptée. Dans 14 cas (63,5%), l’indication était un lavage-débridement. L’utilisation de cette méthode selon le délai de survenue de l’infection était la suivante :</a:t>
            </a:r>
          </a:p>
          <a:p>
            <a:pPr marL="342900" lvl="0" indent="-342900" algn="just">
              <a:lnSpc>
                <a:spcPct val="115000"/>
              </a:lnSpc>
              <a:buFont typeface="Calibri" panose="020F0502020204030204" pitchFamily="34" charset="0"/>
              <a:buChar char="-"/>
            </a:pPr>
            <a:r>
              <a:rPr lang="fr-FR" sz="600" dirty="0">
                <a:effectLst/>
                <a:latin typeface="+mn-lt"/>
                <a:ea typeface="Calibri" panose="020F0502020204030204" pitchFamily="34" charset="0"/>
                <a:cs typeface="Times New Roman" panose="02020603050405020304" pitchFamily="18" charset="0"/>
              </a:rPr>
              <a:t>Dans les infections précoces, tous les patients ont eu un lavage débridement (6/6 cas). </a:t>
            </a:r>
            <a:endParaRPr lang="fr-FR" sz="600" dirty="0">
              <a:effectLst/>
              <a:latin typeface="+mn-lt"/>
              <a:ea typeface="Calibri" panose="020F0502020204030204" pitchFamily="34" charset="0"/>
              <a:cs typeface="Arial" panose="020B0604020202020204" pitchFamily="34" charset="0"/>
            </a:endParaRPr>
          </a:p>
          <a:p>
            <a:pPr marL="342900" lvl="0" indent="-342900" algn="just">
              <a:lnSpc>
                <a:spcPct val="115000"/>
              </a:lnSpc>
              <a:buFont typeface="Calibri" panose="020F0502020204030204" pitchFamily="34" charset="0"/>
              <a:buChar char="-"/>
            </a:pPr>
            <a:r>
              <a:rPr lang="fr-FR" sz="600" dirty="0">
                <a:effectLst/>
                <a:latin typeface="+mn-lt"/>
                <a:ea typeface="Calibri" panose="020F0502020204030204" pitchFamily="34" charset="0"/>
                <a:cs typeface="Times New Roman" panose="02020603050405020304" pitchFamily="18" charset="0"/>
              </a:rPr>
              <a:t>Cinq patients sur les sept ayant eu une infection semi-tardive.</a:t>
            </a:r>
            <a:endParaRPr lang="fr-FR" sz="600" dirty="0">
              <a:effectLst/>
              <a:latin typeface="+mn-lt"/>
              <a:ea typeface="Calibri" panose="020F0502020204030204" pitchFamily="34" charset="0"/>
              <a:cs typeface="Arial" panose="020B0604020202020204" pitchFamily="34" charset="0"/>
            </a:endParaRPr>
          </a:p>
          <a:p>
            <a:pPr marL="342900" lvl="0" indent="-342900">
              <a:lnSpc>
                <a:spcPct val="115000"/>
              </a:lnSpc>
              <a:spcAft>
                <a:spcPts val="800"/>
              </a:spcAft>
              <a:buFont typeface="Calibri" panose="020F0502020204030204" pitchFamily="34" charset="0"/>
              <a:buChar char="-"/>
            </a:pPr>
            <a:r>
              <a:rPr lang="fr-FR" sz="600" dirty="0">
                <a:effectLst/>
                <a:latin typeface="+mn-lt"/>
                <a:ea typeface="Calibri" panose="020F0502020204030204" pitchFamily="34" charset="0"/>
                <a:cs typeface="Times New Roman" panose="02020603050405020304" pitchFamily="18" charset="0"/>
              </a:rPr>
              <a:t>Trois patients pour les infections tardives.</a:t>
            </a:r>
            <a:endParaRPr lang="fr-FR" sz="600" dirty="0">
              <a:effectLst/>
              <a:latin typeface="+mn-lt"/>
              <a:ea typeface="Calibri" panose="020F0502020204030204" pitchFamily="34" charset="0"/>
              <a:cs typeface="Arial" panose="020B0604020202020204" pitchFamily="34" charset="0"/>
            </a:endParaRPr>
          </a:p>
          <a:p>
            <a:pPr algn="just">
              <a:lnSpc>
                <a:spcPct val="115000"/>
              </a:lnSpc>
              <a:spcAft>
                <a:spcPts val="800"/>
              </a:spcAft>
            </a:pPr>
            <a:r>
              <a:rPr lang="fr-FR" sz="600" dirty="0">
                <a:effectLst/>
                <a:latin typeface="+mn-lt"/>
                <a:ea typeface="Calibri" panose="020F0502020204030204" pitchFamily="34" charset="0"/>
                <a:cs typeface="Arial" panose="020B0604020202020204" pitchFamily="34" charset="0"/>
              </a:rPr>
              <a:t>La durée moyenne de l’antibiothérapie adaptée dans notre étude était de 40,6 jours.</a:t>
            </a:r>
          </a:p>
          <a:p>
            <a:pPr algn="just">
              <a:lnSpc>
                <a:spcPct val="115000"/>
              </a:lnSpc>
              <a:spcAft>
                <a:spcPts val="800"/>
              </a:spcAft>
            </a:pPr>
            <a:r>
              <a:rPr lang="fr-FR" sz="600" dirty="0">
                <a:effectLst/>
                <a:latin typeface="+mn-lt"/>
                <a:ea typeface="Calibri" panose="020F0502020204030204" pitchFamily="34" charset="0"/>
                <a:cs typeface="Arial" panose="020B0604020202020204" pitchFamily="34" charset="0"/>
              </a:rPr>
              <a:t>Dix des 14 patients ont été réopérés pour persistance de l’infection (71,5%). Pour ces patients le taux d’échec était de 50% pour les sepsis précoces et de 90% pour les sepsis tardifs et semi tardifs. Tous les échecs ont eu un changement en deux temps de la prothèse.</a:t>
            </a:r>
          </a:p>
          <a:p>
            <a:pPr eaLnBrk="0" fontAlgn="base" hangingPunct="0">
              <a:spcBef>
                <a:spcPct val="0"/>
              </a:spcBef>
              <a:spcAft>
                <a:spcPct val="0"/>
              </a:spcAft>
              <a:buClrTx/>
            </a:pPr>
            <a:endParaRPr lang="fr-FR" altLang="zh-CN" sz="600" dirty="0">
              <a:solidFill>
                <a:schemeClr val="tx1"/>
              </a:solidFill>
              <a:ea typeface="SimSun" pitchFamily="2" charset="-122"/>
              <a:cs typeface="Calibri" pitchFamily="34" charset="0"/>
            </a:endParaRPr>
          </a:p>
          <a:p>
            <a:pPr lvl="0" eaLnBrk="0" fontAlgn="base" hangingPunct="0">
              <a:spcBef>
                <a:spcPct val="0"/>
              </a:spcBef>
              <a:spcAft>
                <a:spcPct val="0"/>
              </a:spcAft>
              <a:buClrTx/>
            </a:pPr>
            <a:endParaRPr lang="fr-FR" altLang="zh-CN" sz="600" dirty="0">
              <a:solidFill>
                <a:schemeClr val="tx1"/>
              </a:solidFill>
              <a:ea typeface="SimSun" pitchFamily="2" charset="-122"/>
              <a:cs typeface="Calibri" pitchFamily="34" charset="0"/>
            </a:endParaRPr>
          </a:p>
          <a:p>
            <a:pPr lvl="0" eaLnBrk="0" fontAlgn="base" hangingPunct="0">
              <a:spcBef>
                <a:spcPct val="0"/>
              </a:spcBef>
              <a:spcAft>
                <a:spcPct val="0"/>
              </a:spcAft>
              <a:buClrTx/>
            </a:pPr>
            <a:endParaRPr lang="fr-FR" altLang="zh-CN" sz="600" dirty="0">
              <a:solidFill>
                <a:schemeClr val="tx1"/>
              </a:solidFill>
              <a:ea typeface="SimSun" pitchFamily="2" charset="-122"/>
              <a:cs typeface="Calibri" pitchFamily="34" charset="0"/>
            </a:endParaRPr>
          </a:p>
          <a:p>
            <a:pPr lvl="0" eaLnBrk="0" fontAlgn="base" hangingPunct="0">
              <a:spcBef>
                <a:spcPct val="0"/>
              </a:spcBef>
              <a:spcAft>
                <a:spcPct val="0"/>
              </a:spcAft>
              <a:buClrTx/>
            </a:pPr>
            <a:endParaRPr lang="fr-FR" altLang="zh-CN" sz="600" dirty="0">
              <a:solidFill>
                <a:schemeClr val="tx1"/>
              </a:solidFill>
              <a:cs typeface="Arial" pitchFamily="34" charset="0"/>
            </a:endParaRPr>
          </a:p>
          <a:p>
            <a:endParaRPr lang="fr-FR" sz="800" dirty="0">
              <a:latin typeface="+mn-lt"/>
            </a:endParaRPr>
          </a:p>
          <a:p>
            <a:endParaRPr lang="fr-FR" sz="800" dirty="0">
              <a:latin typeface="+mn-lt"/>
            </a:endParaRPr>
          </a:p>
          <a:p>
            <a:endParaRPr lang="fr-FR" sz="800" dirty="0">
              <a:latin typeface="+mn-lt"/>
            </a:endParaRPr>
          </a:p>
          <a:p>
            <a:endParaRPr lang="fr-FR" sz="8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Calibri" pitchFamily="34" charset="0"/>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2574131" y="1412756"/>
            <a:ext cx="2574132" cy="7693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800" b="0" i="0" u="none" strike="noStrike" cap="none" normalizeH="0" baseline="0" dirty="0">
              <a:ln>
                <a:noFill/>
              </a:ln>
              <a:solidFill>
                <a:schemeClr val="tx1"/>
              </a:solidFill>
              <a:effectLst/>
              <a:latin typeface="+mn-lt"/>
              <a:ea typeface="SimSun" pitchFamily="2" charset="-122"/>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zh-CN" sz="800"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sz="800" dirty="0">
              <a:solidFill>
                <a:schemeClr val="tx1"/>
              </a:solidFill>
              <a:latin typeface="+mn-lt"/>
              <a:ea typeface="SimSun" pitchFamily="2" charset="-122"/>
              <a:cs typeface="Calibri" pitchFamily="34" charset="0"/>
            </a:endParaRPr>
          </a:p>
          <a:p>
            <a:pPr lvl="0" fontAlgn="base">
              <a:spcBef>
                <a:spcPct val="0"/>
              </a:spcBef>
              <a:spcAft>
                <a:spcPct val="0"/>
              </a:spcAft>
              <a:buClrTx/>
            </a:pPr>
            <a:endParaRPr lang="fr-FR" sz="800" b="1" dirty="0" smtClean="0">
              <a:solidFill>
                <a:schemeClr val="tx1"/>
              </a:solidFill>
              <a:ea typeface="Times New Roman" pitchFamily="18" charset="0"/>
              <a:cs typeface="Arial" pitchFamily="34" charset="0"/>
            </a:endParaRPr>
          </a:p>
          <a:p>
            <a:pPr lvl="0" fontAlgn="base">
              <a:spcBef>
                <a:spcPct val="0"/>
              </a:spcBef>
              <a:spcAft>
                <a:spcPct val="0"/>
              </a:spcAft>
              <a:buClrTx/>
            </a:pPr>
            <a:endParaRPr lang="fr-FR" sz="800" b="1">
              <a:solidFill>
                <a:schemeClr val="tx1"/>
              </a:solidFill>
              <a:ea typeface="Times New Roman" pitchFamily="18" charset="0"/>
              <a:cs typeface="Arial" pitchFamily="34" charset="0"/>
            </a:endParaRPr>
          </a:p>
          <a:p>
            <a:pPr lvl="0" fontAlgn="base">
              <a:spcBef>
                <a:spcPct val="0"/>
              </a:spcBef>
              <a:spcAft>
                <a:spcPct val="0"/>
              </a:spcAft>
              <a:buClrTx/>
            </a:pPr>
            <a:r>
              <a:rPr lang="fr-FR" sz="800" b="1" smtClean="0">
                <a:solidFill>
                  <a:schemeClr val="tx1"/>
                </a:solidFill>
                <a:ea typeface="Times New Roman" pitchFamily="18" charset="0"/>
                <a:cs typeface="Arial" pitchFamily="34" charset="0"/>
              </a:rPr>
              <a:t>Discussion</a:t>
            </a:r>
            <a:r>
              <a:rPr lang="fr-FR" sz="800" b="1" dirty="0">
                <a:solidFill>
                  <a:schemeClr val="tx1"/>
                </a:solidFill>
                <a:ea typeface="Times New Roman" pitchFamily="18" charset="0"/>
                <a:cs typeface="Arial" pitchFamily="34" charset="0"/>
              </a:rPr>
              <a:t> :</a:t>
            </a:r>
          </a:p>
          <a:p>
            <a:pPr lvl="0" fontAlgn="base">
              <a:spcBef>
                <a:spcPct val="0"/>
              </a:spcBef>
              <a:spcAft>
                <a:spcPct val="0"/>
              </a:spcAft>
              <a:buClrTx/>
            </a:pPr>
            <a:r>
              <a:rPr lang="fr-FR" sz="600" dirty="0">
                <a:solidFill>
                  <a:schemeClr val="tx1"/>
                </a:solidFill>
                <a:ea typeface="Times New Roman" pitchFamily="18" charset="0"/>
                <a:cs typeface="Arial" pitchFamily="34" charset="0"/>
              </a:rPr>
              <a:t>Le délai de survenue de l’infection diffère d’une étude à une autre :</a:t>
            </a:r>
            <a:r>
              <a:rPr lang="fr-FR" sz="600" dirty="0" err="1">
                <a:solidFill>
                  <a:schemeClr val="tx1"/>
                </a:solidFill>
                <a:ea typeface="Times New Roman" pitchFamily="18" charset="0"/>
                <a:cs typeface="Arial" pitchFamily="34" charset="0"/>
              </a:rPr>
              <a:t>Namba</a:t>
            </a:r>
            <a:r>
              <a:rPr lang="fr-FR" sz="600" dirty="0">
                <a:solidFill>
                  <a:schemeClr val="tx1"/>
                </a:solidFill>
                <a:ea typeface="Times New Roman" pitchFamily="18" charset="0"/>
                <a:cs typeface="Arial" pitchFamily="34" charset="0"/>
              </a:rPr>
              <a:t> et al. rapportent un délai moyen d’infection de 104.4 jours après l’arthroplastie (1). Une autre étude montre un délai moyen entre la mise de la prothèse et l’apparition des signes cliniques d’infection de 431 jours (2). </a:t>
            </a:r>
            <a:endParaRPr lang="fr-FR" sz="600" dirty="0">
              <a:solidFill>
                <a:schemeClr val="tx1"/>
              </a:solidFill>
              <a:cs typeface="Arial" pitchFamily="34" charset="0"/>
            </a:endParaRPr>
          </a:p>
          <a:p>
            <a:pPr lvl="0" eaLnBrk="0" fontAlgn="base" hangingPunct="0">
              <a:spcBef>
                <a:spcPct val="0"/>
              </a:spcBef>
              <a:spcAft>
                <a:spcPct val="0"/>
              </a:spcAft>
              <a:buClrTx/>
            </a:pPr>
            <a:r>
              <a:rPr lang="fr-FR" sz="600" dirty="0">
                <a:solidFill>
                  <a:schemeClr val="tx1"/>
                </a:solidFill>
                <a:ea typeface="Times New Roman" pitchFamily="18" charset="0"/>
                <a:cs typeface="Arial" pitchFamily="34" charset="0"/>
              </a:rPr>
              <a:t>Dans notre étude le délai moyen du </a:t>
            </a:r>
            <a:r>
              <a:rPr lang="fr-FR" sz="600" dirty="0" err="1">
                <a:solidFill>
                  <a:schemeClr val="tx1"/>
                </a:solidFill>
                <a:ea typeface="Times New Roman" pitchFamily="18" charset="0"/>
                <a:cs typeface="Arial" pitchFamily="34" charset="0"/>
              </a:rPr>
              <a:t>sepsis</a:t>
            </a:r>
            <a:r>
              <a:rPr lang="fr-FR" sz="600" dirty="0">
                <a:solidFill>
                  <a:schemeClr val="tx1"/>
                </a:solidFill>
                <a:ea typeface="Times New Roman" pitchFamily="18" charset="0"/>
                <a:cs typeface="Arial" pitchFamily="34" charset="0"/>
              </a:rPr>
              <a:t> est de 653 jours. </a:t>
            </a:r>
            <a:endParaRPr lang="fr-FR" sz="600" dirty="0">
              <a:solidFill>
                <a:schemeClr val="tx1"/>
              </a:solidFill>
              <a:cs typeface="Arial" pitchFamily="34" charset="0"/>
            </a:endParaRPr>
          </a:p>
          <a:p>
            <a:pPr lvl="0" eaLnBrk="0" fontAlgn="base" hangingPunct="0">
              <a:spcBef>
                <a:spcPct val="0"/>
              </a:spcBef>
              <a:spcAft>
                <a:spcPct val="0"/>
              </a:spcAft>
              <a:buClrTx/>
            </a:pPr>
            <a:r>
              <a:rPr lang="fr-FR" sz="600" dirty="0">
                <a:solidFill>
                  <a:schemeClr val="tx1"/>
                </a:solidFill>
                <a:ea typeface="Times New Roman" pitchFamily="18" charset="0"/>
                <a:cs typeface="Arial" pitchFamily="34" charset="0"/>
              </a:rPr>
              <a:t>Dans des études antérieurs, le germe le plus incriminé dans les infections sur PTG était le staphylocoque aureus (2) (3) (4).</a:t>
            </a:r>
            <a:endParaRPr lang="fr-FR" sz="600" dirty="0">
              <a:solidFill>
                <a:schemeClr val="tx1"/>
              </a:solidFill>
              <a:cs typeface="Arial" pitchFamily="34" charset="0"/>
            </a:endParaRPr>
          </a:p>
          <a:p>
            <a:pPr lvl="0" eaLnBrk="0" fontAlgn="base" hangingPunct="0">
              <a:spcBef>
                <a:spcPct val="0"/>
              </a:spcBef>
              <a:spcAft>
                <a:spcPct val="0"/>
              </a:spcAft>
              <a:buClrTx/>
            </a:pPr>
            <a:r>
              <a:rPr lang="fr-FR" sz="600" dirty="0">
                <a:solidFill>
                  <a:schemeClr val="tx1"/>
                </a:solidFill>
                <a:ea typeface="Times New Roman" pitchFamily="18" charset="0"/>
                <a:cs typeface="Arial" pitchFamily="34" charset="0"/>
              </a:rPr>
              <a:t>Mais de nos jours, une augmentation des </a:t>
            </a:r>
            <a:r>
              <a:rPr lang="fr-FR" sz="600" dirty="0" err="1">
                <a:solidFill>
                  <a:schemeClr val="tx1"/>
                </a:solidFill>
                <a:ea typeface="Times New Roman" pitchFamily="18" charset="0"/>
                <a:cs typeface="Arial" pitchFamily="34" charset="0"/>
              </a:rPr>
              <a:t>sepsis</a:t>
            </a:r>
            <a:r>
              <a:rPr lang="fr-FR" sz="600" dirty="0">
                <a:solidFill>
                  <a:schemeClr val="tx1"/>
                </a:solidFill>
                <a:ea typeface="Times New Roman" pitchFamily="18" charset="0"/>
                <a:cs typeface="Arial" pitchFamily="34" charset="0"/>
              </a:rPr>
              <a:t> sur PTG causés par des bactéries Gram négative est notée dans d’autres études(4).</a:t>
            </a:r>
            <a:endParaRPr lang="fr-FR" sz="600" dirty="0">
              <a:solidFill>
                <a:schemeClr val="tx1"/>
              </a:solidFill>
              <a:cs typeface="Arial" pitchFamily="34" charset="0"/>
            </a:endParaRPr>
          </a:p>
          <a:p>
            <a:pPr lvl="0" eaLnBrk="0" fontAlgn="base" hangingPunct="0">
              <a:spcBef>
                <a:spcPct val="0"/>
              </a:spcBef>
              <a:spcAft>
                <a:spcPct val="0"/>
              </a:spcAft>
              <a:buClrTx/>
            </a:pPr>
            <a:r>
              <a:rPr lang="fr-FR" sz="600" dirty="0">
                <a:solidFill>
                  <a:schemeClr val="tx1"/>
                </a:solidFill>
                <a:ea typeface="Times New Roman" pitchFamily="18" charset="0"/>
                <a:cs typeface="Arial" pitchFamily="34" charset="0"/>
              </a:rPr>
              <a:t>Selon les directives internationales, l’</a:t>
            </a:r>
            <a:r>
              <a:rPr lang="fr-FR" sz="600" dirty="0" err="1">
                <a:solidFill>
                  <a:schemeClr val="tx1"/>
                </a:solidFill>
                <a:ea typeface="Times New Roman" pitchFamily="18" charset="0"/>
                <a:cs typeface="Arial" pitchFamily="34" charset="0"/>
              </a:rPr>
              <a:t>antibioprophylaxie</a:t>
            </a:r>
            <a:r>
              <a:rPr lang="fr-FR" sz="600" dirty="0">
                <a:solidFill>
                  <a:schemeClr val="tx1"/>
                </a:solidFill>
                <a:ea typeface="Times New Roman" pitchFamily="18" charset="0"/>
                <a:cs typeface="Arial" pitchFamily="34" charset="0"/>
              </a:rPr>
              <a:t> à base de céphalosporine de première génération ou de </a:t>
            </a:r>
            <a:r>
              <a:rPr lang="fr-FR" sz="600" dirty="0" err="1">
                <a:solidFill>
                  <a:schemeClr val="tx1"/>
                </a:solidFill>
                <a:ea typeface="Times New Roman" pitchFamily="18" charset="0"/>
                <a:cs typeface="Arial" pitchFamily="34" charset="0"/>
              </a:rPr>
              <a:t>vancomycine</a:t>
            </a:r>
            <a:r>
              <a:rPr lang="fr-FR" sz="600" dirty="0">
                <a:solidFill>
                  <a:schemeClr val="tx1"/>
                </a:solidFill>
                <a:ea typeface="Times New Roman" pitchFamily="18" charset="0"/>
                <a:cs typeface="Arial" pitchFamily="34" charset="0"/>
              </a:rPr>
              <a:t> est fortement recommandée(5). Or, ceci peut engendrer une modification du profil microbien dans les </a:t>
            </a:r>
            <a:r>
              <a:rPr lang="fr-FR" sz="600" dirty="0" err="1">
                <a:solidFill>
                  <a:schemeClr val="tx1"/>
                </a:solidFill>
                <a:ea typeface="Times New Roman" pitchFamily="18" charset="0"/>
                <a:cs typeface="Arial" pitchFamily="34" charset="0"/>
              </a:rPr>
              <a:t>sepsis</a:t>
            </a:r>
            <a:r>
              <a:rPr lang="fr-FR" sz="600" dirty="0">
                <a:solidFill>
                  <a:schemeClr val="tx1"/>
                </a:solidFill>
                <a:ea typeface="Times New Roman" pitchFamily="18" charset="0"/>
                <a:cs typeface="Arial" pitchFamily="34" charset="0"/>
              </a:rPr>
              <a:t> sur PTG expliquant entre autre l’augmentation des infections par des bactéries Gram négatives(3).</a:t>
            </a:r>
            <a:endParaRPr lang="fr-FR" sz="600" dirty="0">
              <a:solidFill>
                <a:schemeClr val="tx1"/>
              </a:solidFill>
              <a:cs typeface="Arial" pitchFamily="34" charset="0"/>
            </a:endParaRPr>
          </a:p>
          <a:p>
            <a:pPr lvl="0" eaLnBrk="0" fontAlgn="base" hangingPunct="0">
              <a:spcBef>
                <a:spcPct val="0"/>
              </a:spcBef>
              <a:spcAft>
                <a:spcPct val="0"/>
              </a:spcAft>
              <a:buClrTx/>
            </a:pPr>
            <a:r>
              <a:rPr lang="fr-FR" sz="600" dirty="0">
                <a:solidFill>
                  <a:schemeClr val="tx1"/>
                </a:solidFill>
                <a:ea typeface="Times New Roman" pitchFamily="18" charset="0"/>
                <a:cs typeface="Arial" pitchFamily="34" charset="0"/>
              </a:rPr>
              <a:t>D’autres études ont démontré qu’une </a:t>
            </a:r>
            <a:r>
              <a:rPr lang="fr-FR" sz="600" dirty="0" err="1">
                <a:solidFill>
                  <a:schemeClr val="tx1"/>
                </a:solidFill>
                <a:ea typeface="Times New Roman" pitchFamily="18" charset="0"/>
                <a:cs typeface="Arial" pitchFamily="34" charset="0"/>
              </a:rPr>
              <a:t>antibioprophylaxie</a:t>
            </a:r>
            <a:r>
              <a:rPr lang="fr-FR" sz="600" dirty="0">
                <a:solidFill>
                  <a:schemeClr val="tx1"/>
                </a:solidFill>
                <a:ea typeface="Times New Roman" pitchFamily="18" charset="0"/>
                <a:cs typeface="Arial" pitchFamily="34" charset="0"/>
              </a:rPr>
              <a:t> abusive peut augmenter le risque d’infection par des agents pathogènes multi résistants (6).</a:t>
            </a:r>
            <a:endParaRPr lang="fr-FR" sz="600" dirty="0">
              <a:solidFill>
                <a:schemeClr val="tx1"/>
              </a:solidFill>
              <a:cs typeface="Arial" pitchFamily="34" charset="0"/>
            </a:endParaRPr>
          </a:p>
          <a:p>
            <a:pPr lvl="0" eaLnBrk="0" fontAlgn="base" hangingPunct="0">
              <a:spcBef>
                <a:spcPct val="0"/>
              </a:spcBef>
              <a:spcAft>
                <a:spcPct val="0"/>
              </a:spcAft>
              <a:buClrTx/>
            </a:pPr>
            <a:r>
              <a:rPr lang="fr-FR" sz="600" dirty="0">
                <a:solidFill>
                  <a:schemeClr val="tx1"/>
                </a:solidFill>
                <a:ea typeface="Times New Roman" pitchFamily="18" charset="0"/>
                <a:cs typeface="Arial" pitchFamily="34" charset="0"/>
              </a:rPr>
              <a:t>Dans notre étude, les bactéries Gram positive ont été identifiées chez 16 patients. Le Staphylocoque aureus a été le germe le plus isolé (13 patients). Seuls deux patients avaient une infection causée par une bactérie Gram négative, ceci est dû peut-être à l’utilisation rationnelle de l’</a:t>
            </a:r>
            <a:r>
              <a:rPr lang="fr-FR" sz="600" dirty="0" err="1">
                <a:solidFill>
                  <a:schemeClr val="tx1"/>
                </a:solidFill>
                <a:ea typeface="Times New Roman" pitchFamily="18" charset="0"/>
                <a:cs typeface="Arial" pitchFamily="34" charset="0"/>
              </a:rPr>
              <a:t>antibioprophylaxie</a:t>
            </a:r>
            <a:r>
              <a:rPr lang="fr-FR" sz="600" dirty="0">
                <a:solidFill>
                  <a:schemeClr val="tx1"/>
                </a:solidFill>
                <a:ea typeface="Times New Roman" pitchFamily="18" charset="0"/>
                <a:cs typeface="Arial" pitchFamily="34" charset="0"/>
              </a:rPr>
              <a:t>. </a:t>
            </a:r>
            <a:endParaRPr lang="fr-FR" sz="600" dirty="0">
              <a:solidFill>
                <a:schemeClr val="tx1"/>
              </a:solidFill>
              <a:cs typeface="Arial" pitchFamily="34" charset="0"/>
            </a:endParaRPr>
          </a:p>
          <a:p>
            <a:pPr lvl="0" eaLnBrk="0" fontAlgn="base" hangingPunct="0">
              <a:spcBef>
                <a:spcPct val="0"/>
              </a:spcBef>
              <a:spcAft>
                <a:spcPct val="0"/>
              </a:spcAft>
              <a:buClrTx/>
            </a:pPr>
            <a:r>
              <a:rPr lang="fr-FR" sz="600" dirty="0">
                <a:solidFill>
                  <a:schemeClr val="tx1"/>
                </a:solidFill>
                <a:ea typeface="Times New Roman" pitchFamily="18" charset="0"/>
                <a:cs typeface="Arial" pitchFamily="34" charset="0"/>
              </a:rPr>
              <a:t>A noter que le </a:t>
            </a:r>
            <a:r>
              <a:rPr lang="fr-FR" sz="600" dirty="0" err="1">
                <a:solidFill>
                  <a:schemeClr val="tx1"/>
                </a:solidFill>
                <a:ea typeface="Times New Roman" pitchFamily="18" charset="0"/>
                <a:cs typeface="Arial" pitchFamily="34" charset="0"/>
              </a:rPr>
              <a:t>Staph.aureus</a:t>
            </a:r>
            <a:r>
              <a:rPr lang="fr-FR" sz="600" dirty="0">
                <a:solidFill>
                  <a:schemeClr val="tx1"/>
                </a:solidFill>
                <a:ea typeface="Times New Roman" pitchFamily="18" charset="0"/>
                <a:cs typeface="Arial" pitchFamily="34" charset="0"/>
              </a:rPr>
              <a:t> aurait une adhérence préférentielle sur les métaux ainsi que sur les tissus nécrotiques alors que le </a:t>
            </a:r>
            <a:r>
              <a:rPr lang="fr-FR" sz="600" dirty="0" err="1">
                <a:solidFill>
                  <a:schemeClr val="tx1"/>
                </a:solidFill>
                <a:ea typeface="Times New Roman" pitchFamily="18" charset="0"/>
                <a:cs typeface="Arial" pitchFamily="34" charset="0"/>
              </a:rPr>
              <a:t>Staph.epidermidis</a:t>
            </a:r>
            <a:r>
              <a:rPr lang="fr-FR" sz="600" dirty="0">
                <a:solidFill>
                  <a:schemeClr val="tx1"/>
                </a:solidFill>
                <a:ea typeface="Times New Roman" pitchFamily="18" charset="0"/>
                <a:cs typeface="Arial" pitchFamily="34" charset="0"/>
              </a:rPr>
              <a:t> aurait une adhérence préférentielle sur les biomatériaux polymériques(7).</a:t>
            </a:r>
          </a:p>
          <a:p>
            <a:pPr lvl="0" eaLnBrk="0" fontAlgn="base" hangingPunct="0">
              <a:spcBef>
                <a:spcPct val="0"/>
              </a:spcBef>
              <a:spcAft>
                <a:spcPct val="0"/>
              </a:spcAft>
              <a:buClrTx/>
            </a:pPr>
            <a:endParaRPr lang="fr-FR" sz="600" dirty="0">
              <a:solidFill>
                <a:schemeClr val="tx1"/>
              </a:solidFill>
              <a:ea typeface="Times New Roman" pitchFamily="18" charset="0"/>
              <a:cs typeface="Arial" pitchFamily="34" charset="0"/>
            </a:endParaRPr>
          </a:p>
          <a:p>
            <a:r>
              <a:rPr kumimoji="0" lang="fr-FR" altLang="zh-CN" sz="800" b="1" i="0" u="none" strike="noStrike" cap="none" normalizeH="0" baseline="0" dirty="0">
                <a:ln>
                  <a:noFill/>
                </a:ln>
                <a:solidFill>
                  <a:schemeClr val="tx1"/>
                </a:solidFill>
                <a:effectLst/>
                <a:latin typeface="+mn-lt"/>
                <a:ea typeface="SimSun" pitchFamily="2" charset="-122"/>
                <a:cs typeface="Calibri" pitchFamily="34" charset="0"/>
              </a:rPr>
              <a:t>Conclusion:</a:t>
            </a:r>
            <a:endParaRPr kumimoji="0" lang="fr-FR" altLang="zh-CN" sz="800" b="0" i="0" u="none" strike="noStrike" cap="none" normalizeH="0" baseline="0" dirty="0">
              <a:ln>
                <a:noFill/>
              </a:ln>
              <a:solidFill>
                <a:schemeClr val="tx1"/>
              </a:solidFill>
              <a:effectLst/>
              <a:latin typeface="+mn-lt"/>
              <a:cs typeface="Arial" pitchFamily="34" charset="0"/>
            </a:endParaRPr>
          </a:p>
          <a:p>
            <a:pPr>
              <a:lnSpc>
                <a:spcPct val="107000"/>
              </a:lnSpc>
              <a:spcAft>
                <a:spcPts val="800"/>
              </a:spcAft>
            </a:pPr>
            <a:r>
              <a:rPr lang="fr-FR" sz="600" dirty="0">
                <a:effectLst/>
                <a:latin typeface="+mn-lt"/>
                <a:ea typeface="Calibri" panose="020F0502020204030204" pitchFamily="34" charset="0"/>
                <a:cs typeface="Arial" panose="020B0604020202020204" pitchFamily="34" charset="0"/>
              </a:rPr>
              <a:t>Ces résultats nous poussent à garder l’indication du lavage-débridement pour les sepsis précoces et à le contre-indiquer pour les infections semi-tardives et tardives.</a:t>
            </a:r>
          </a:p>
          <a:p>
            <a:pPr lvl="0" eaLnBrk="0" fontAlgn="base" hangingPunct="0">
              <a:spcBef>
                <a:spcPct val="0"/>
              </a:spcBef>
              <a:spcAft>
                <a:spcPct val="0"/>
              </a:spcAft>
              <a:buClrTx/>
            </a:pPr>
            <a:endParaRPr lang="fr-FR" sz="600" dirty="0">
              <a:solidFill>
                <a:schemeClr val="tx1"/>
              </a:solidFill>
              <a:ea typeface="Times New Roman" pitchFamily="18" charset="0"/>
              <a:cs typeface="Arial" pitchFamily="34" charset="0"/>
            </a:endParaRPr>
          </a:p>
          <a:p>
            <a:r>
              <a:rPr lang="fr-FR" sz="800" b="1" dirty="0"/>
              <a:t>Références :</a:t>
            </a:r>
          </a:p>
          <a:p>
            <a:r>
              <a:rPr lang="en-US" sz="600" dirty="0"/>
              <a:t>1. </a:t>
            </a:r>
            <a:r>
              <a:rPr lang="en-US" sz="600" dirty="0" err="1"/>
              <a:t>Namba</a:t>
            </a:r>
            <a:r>
              <a:rPr lang="en-US" sz="600" dirty="0"/>
              <a:t> RS, </a:t>
            </a:r>
            <a:r>
              <a:rPr lang="en-US" sz="600" dirty="0" err="1"/>
              <a:t>Inacio</a:t>
            </a:r>
            <a:r>
              <a:rPr lang="en-US" sz="600" dirty="0"/>
              <a:t> MCS, Paxton EW. Risk factors associated with deep surgical site infections after primary total knee </a:t>
            </a:r>
            <a:r>
              <a:rPr lang="en-US" sz="600" dirty="0" err="1"/>
              <a:t>arthroplasty</a:t>
            </a:r>
            <a:r>
              <a:rPr lang="en-US" sz="600" dirty="0"/>
              <a:t>: an analysis of 56,216 knees. J Bone Joint </a:t>
            </a:r>
            <a:r>
              <a:rPr lang="en-US" sz="600" dirty="0" err="1"/>
              <a:t>Surg</a:t>
            </a:r>
            <a:r>
              <a:rPr lang="en-US" sz="600" dirty="0"/>
              <a:t> Am. 1 </a:t>
            </a:r>
            <a:r>
              <a:rPr lang="en-US" sz="600" dirty="0" err="1"/>
              <a:t>mai</a:t>
            </a:r>
            <a:r>
              <a:rPr lang="en-US" sz="600" dirty="0"/>
              <a:t> 2013;95(9):775‑82. </a:t>
            </a:r>
            <a:endParaRPr lang="fr-FR" sz="600" dirty="0"/>
          </a:p>
          <a:p>
            <a:r>
              <a:rPr lang="en-US" sz="600" dirty="0"/>
              <a:t>2. </a:t>
            </a:r>
            <a:r>
              <a:rPr lang="en-US" sz="600" dirty="0" err="1"/>
              <a:t>Pulido</a:t>
            </a:r>
            <a:r>
              <a:rPr lang="en-US" sz="600" dirty="0"/>
              <a:t> L, </a:t>
            </a:r>
            <a:r>
              <a:rPr lang="en-US" sz="600" dirty="0" err="1"/>
              <a:t>Ghanem</a:t>
            </a:r>
            <a:r>
              <a:rPr lang="en-US" sz="600" dirty="0"/>
              <a:t> E, Joshi A, </a:t>
            </a:r>
            <a:r>
              <a:rPr lang="en-US" sz="600" dirty="0" err="1"/>
              <a:t>Purtill</a:t>
            </a:r>
            <a:r>
              <a:rPr lang="en-US" sz="600" dirty="0"/>
              <a:t> JJ, </a:t>
            </a:r>
            <a:r>
              <a:rPr lang="en-US" sz="600" dirty="0" err="1"/>
              <a:t>Parvizi</a:t>
            </a:r>
            <a:r>
              <a:rPr lang="en-US" sz="600" dirty="0"/>
              <a:t> J. </a:t>
            </a:r>
            <a:r>
              <a:rPr lang="en-US" sz="600" dirty="0" err="1"/>
              <a:t>Periprosthetic</a:t>
            </a:r>
            <a:r>
              <a:rPr lang="en-US" sz="600" dirty="0"/>
              <a:t> Joint Infection: The Incidence, Timing, and Predisposing Factors. </a:t>
            </a:r>
            <a:r>
              <a:rPr lang="en-US" sz="600" dirty="0" err="1"/>
              <a:t>Clin</a:t>
            </a:r>
            <a:r>
              <a:rPr lang="en-US" sz="600" dirty="0"/>
              <a:t> </a:t>
            </a:r>
            <a:r>
              <a:rPr lang="en-US" sz="600" dirty="0" err="1"/>
              <a:t>Orthop</a:t>
            </a:r>
            <a:r>
              <a:rPr lang="en-US" sz="600" dirty="0"/>
              <a:t> </a:t>
            </a:r>
            <a:r>
              <a:rPr lang="en-US" sz="600" dirty="0" err="1"/>
              <a:t>Relat</a:t>
            </a:r>
            <a:r>
              <a:rPr lang="en-US" sz="600" dirty="0"/>
              <a:t> Res. </a:t>
            </a:r>
            <a:r>
              <a:rPr lang="en-US" sz="600" dirty="0" err="1"/>
              <a:t>juill</a:t>
            </a:r>
            <a:r>
              <a:rPr lang="en-US" sz="600" dirty="0"/>
              <a:t> 2008;466(7):1710‑5. </a:t>
            </a:r>
            <a:endParaRPr lang="fr-FR" sz="600" dirty="0"/>
          </a:p>
          <a:p>
            <a:r>
              <a:rPr lang="en-US" sz="600" dirty="0"/>
              <a:t>3. </a:t>
            </a:r>
            <a:r>
              <a:rPr lang="en-US" sz="600" dirty="0" err="1"/>
              <a:t>Fd</a:t>
            </a:r>
            <a:r>
              <a:rPr lang="en-US" sz="600" dirty="0"/>
              <a:t> W, </a:t>
            </a:r>
            <a:r>
              <a:rPr lang="en-US" sz="600" dirty="0" err="1"/>
              <a:t>Yp</a:t>
            </a:r>
            <a:r>
              <a:rPr lang="en-US" sz="600" dirty="0"/>
              <a:t> W, </a:t>
            </a:r>
            <a:r>
              <a:rPr lang="en-US" sz="600" dirty="0" err="1"/>
              <a:t>Cf</a:t>
            </a:r>
            <a:r>
              <a:rPr lang="en-US" sz="600" dirty="0"/>
              <a:t> C, Hp C. The incidence rate, trend and microbiological </a:t>
            </a:r>
            <a:r>
              <a:rPr lang="en-US" sz="600" dirty="0" err="1"/>
              <a:t>aetiology</a:t>
            </a:r>
            <a:r>
              <a:rPr lang="en-US" sz="600" dirty="0"/>
              <a:t> of prosthetic joint infection after total knee </a:t>
            </a:r>
            <a:r>
              <a:rPr lang="en-US" sz="600" dirty="0" err="1"/>
              <a:t>arthroplasty</a:t>
            </a:r>
            <a:r>
              <a:rPr lang="en-US" sz="600" dirty="0"/>
              <a:t>: A 13 years’ experience from a tertiary medical center in Taiwan. J </a:t>
            </a:r>
            <a:r>
              <a:rPr lang="en-US" sz="600" dirty="0" err="1"/>
              <a:t>Microbiol</a:t>
            </a:r>
            <a:r>
              <a:rPr lang="en-US" sz="600" dirty="0"/>
              <a:t> </a:t>
            </a:r>
            <a:r>
              <a:rPr lang="en-US" sz="600" dirty="0" err="1"/>
              <a:t>Immunol</a:t>
            </a:r>
            <a:r>
              <a:rPr lang="en-US" sz="600" dirty="0"/>
              <a:t> Infect. 5 </a:t>
            </a:r>
            <a:r>
              <a:rPr lang="en-US" sz="600" dirty="0" err="1"/>
              <a:t>sept</a:t>
            </a:r>
            <a:r>
              <a:rPr lang="en-US" sz="600" dirty="0"/>
              <a:t> 2018;51(6):717‑22. </a:t>
            </a:r>
            <a:endParaRPr lang="fr-FR" sz="600" dirty="0"/>
          </a:p>
          <a:p>
            <a:r>
              <a:rPr lang="en-US" sz="600" dirty="0"/>
              <a:t>4. Peel TN, Cheng AC, </a:t>
            </a:r>
            <a:r>
              <a:rPr lang="en-US" sz="600" dirty="0" err="1"/>
              <a:t>Buising</a:t>
            </a:r>
            <a:r>
              <a:rPr lang="en-US" sz="600" dirty="0"/>
              <a:t> KL, </a:t>
            </a:r>
            <a:r>
              <a:rPr lang="en-US" sz="600" dirty="0" err="1"/>
              <a:t>Choong</a:t>
            </a:r>
            <a:r>
              <a:rPr lang="en-US" sz="600" dirty="0"/>
              <a:t> PFM. Microbiological </a:t>
            </a:r>
            <a:r>
              <a:rPr lang="en-US" sz="600" dirty="0" err="1"/>
              <a:t>aetiology</a:t>
            </a:r>
            <a:r>
              <a:rPr lang="en-US" sz="600" dirty="0"/>
              <a:t>, epidemiology, and clinical profile of prosthetic joint infections: are current antibiotic prophylaxis guidelines effective? </a:t>
            </a:r>
            <a:r>
              <a:rPr lang="en-US" sz="600" dirty="0" err="1"/>
              <a:t>Antimicrob</a:t>
            </a:r>
            <a:r>
              <a:rPr lang="en-US" sz="600" dirty="0"/>
              <a:t> Agents </a:t>
            </a:r>
            <a:r>
              <a:rPr lang="en-US" sz="600" dirty="0" err="1"/>
              <a:t>Chemother</a:t>
            </a:r>
            <a:r>
              <a:rPr lang="en-US" sz="600" dirty="0"/>
              <a:t>. </a:t>
            </a:r>
            <a:r>
              <a:rPr lang="en-US" sz="600" dirty="0" err="1"/>
              <a:t>mai</a:t>
            </a:r>
            <a:r>
              <a:rPr lang="en-US" sz="600" dirty="0"/>
              <a:t> 2012;56(5):2386‑91. </a:t>
            </a:r>
            <a:endParaRPr lang="fr-FR" sz="600" dirty="0"/>
          </a:p>
          <a:p>
            <a:r>
              <a:rPr lang="en-US" sz="600" dirty="0"/>
              <a:t>5. </a:t>
            </a:r>
            <a:r>
              <a:rPr lang="en-US" sz="600" dirty="0" err="1"/>
              <a:t>Bratzler</a:t>
            </a:r>
            <a:r>
              <a:rPr lang="en-US" sz="600" dirty="0"/>
              <a:t> DW, Houck PM, Surgical Infection Prevention Guideline Writers Workgroup. Antimicrobial prophylaxis for surgery: an advisory statement from the National Surgical Infection Prevention Project. Am J Surg. </a:t>
            </a:r>
            <a:r>
              <a:rPr lang="en-US" sz="600" dirty="0" err="1"/>
              <a:t>avr</a:t>
            </a:r>
            <a:r>
              <a:rPr lang="en-US" sz="600" dirty="0"/>
              <a:t> 2005;189(4):395‑404. </a:t>
            </a:r>
            <a:endParaRPr lang="fr-FR" sz="600" dirty="0"/>
          </a:p>
          <a:p>
            <a:r>
              <a:rPr lang="en-US" sz="600" dirty="0"/>
              <a:t>6. </a:t>
            </a:r>
            <a:r>
              <a:rPr lang="en-US" sz="600" dirty="0" err="1"/>
              <a:t>Tsao</a:t>
            </a:r>
            <a:r>
              <a:rPr lang="en-US" sz="600" dirty="0"/>
              <a:t> LH, </a:t>
            </a:r>
            <a:r>
              <a:rPr lang="en-US" sz="600" dirty="0" err="1"/>
              <a:t>Hsin</a:t>
            </a:r>
            <a:r>
              <a:rPr lang="en-US" sz="600" dirty="0"/>
              <a:t> CY, Liu HY, Chuang HC, Chen LY, Lee YJ. Risk factors for healthcare-associated infection caused by </a:t>
            </a:r>
            <a:r>
              <a:rPr lang="en-US" sz="600" dirty="0" err="1"/>
              <a:t>carbapenem</a:t>
            </a:r>
            <a:r>
              <a:rPr lang="en-US" sz="600" dirty="0"/>
              <a:t>-resistant Pseudomonas </a:t>
            </a:r>
            <a:r>
              <a:rPr lang="en-US" sz="600" dirty="0" err="1"/>
              <a:t>aeruginosa</a:t>
            </a:r>
            <a:r>
              <a:rPr lang="en-US" sz="600" dirty="0"/>
              <a:t>. Journal of microbiology, immunology, and infection = Wei </a:t>
            </a:r>
            <a:r>
              <a:rPr lang="en-US" sz="600" dirty="0" err="1"/>
              <a:t>mian</a:t>
            </a:r>
            <a:r>
              <a:rPr lang="en-US" sz="600" dirty="0"/>
              <a:t> </a:t>
            </a:r>
            <a:r>
              <a:rPr lang="en-US" sz="600" dirty="0" err="1"/>
              <a:t>yu</a:t>
            </a:r>
            <a:r>
              <a:rPr lang="en-US" sz="600" dirty="0"/>
              <a:t> </a:t>
            </a:r>
            <a:r>
              <a:rPr lang="en-US" sz="600" dirty="0" err="1"/>
              <a:t>gan</a:t>
            </a:r>
            <a:r>
              <a:rPr lang="en-US" sz="600" dirty="0"/>
              <a:t> ran </a:t>
            </a:r>
            <a:r>
              <a:rPr lang="en-US" sz="600" dirty="0" err="1"/>
              <a:t>za</a:t>
            </a:r>
            <a:r>
              <a:rPr lang="en-US" sz="600" dirty="0"/>
              <a:t> </a:t>
            </a:r>
            <a:r>
              <a:rPr lang="en-US" sz="600" dirty="0" err="1"/>
              <a:t>zhi</a:t>
            </a:r>
            <a:r>
              <a:rPr lang="en-US" sz="600" dirty="0"/>
              <a:t>. 1 </a:t>
            </a:r>
            <a:r>
              <a:rPr lang="en-US" sz="600" dirty="0" err="1"/>
              <a:t>juin</a:t>
            </a:r>
            <a:r>
              <a:rPr lang="en-US" sz="600" dirty="0"/>
              <a:t> 2018;51(3):359‑66. </a:t>
            </a:r>
            <a:endParaRPr lang="fr-FR" sz="600" dirty="0"/>
          </a:p>
          <a:p>
            <a:r>
              <a:rPr lang="en-US" sz="600" dirty="0"/>
              <a:t>7. </a:t>
            </a:r>
            <a:r>
              <a:rPr lang="en-US" sz="600" dirty="0" err="1"/>
              <a:t>Gristina</a:t>
            </a:r>
            <a:r>
              <a:rPr lang="en-US" sz="600" dirty="0"/>
              <a:t> AG. Biomaterial-centered infection: microbial adhesion versus tissue integration. </a:t>
            </a:r>
            <a:r>
              <a:rPr lang="fr-FR" sz="600" dirty="0"/>
              <a:t>Science. 25 sept 1987;237(4822):1588‑95</a:t>
            </a:r>
            <a:r>
              <a:rPr lang="fr-FR" sz="800" dirty="0"/>
              <a:t>.</a:t>
            </a:r>
          </a:p>
          <a:p>
            <a:endParaRPr lang="fr-FR" sz="800" dirty="0"/>
          </a:p>
          <a:p>
            <a:r>
              <a:rPr lang="fr-FR" sz="800" dirty="0"/>
              <a:t> </a:t>
            </a:r>
            <a:endParaRPr kumimoji="0" lang="fr-FR" altLang="zh-CN" sz="800" b="0" i="0" u="none" strike="noStrike" cap="none" normalizeH="0" baseline="0" dirty="0">
              <a:ln>
                <a:noFill/>
              </a:ln>
              <a:solidFill>
                <a:schemeClr val="tx1"/>
              </a:solidFill>
              <a:effectLst/>
              <a:latin typeface="+mn-lt"/>
              <a:cs typeface="Arial" pitchFamily="34" charset="0"/>
            </a:endParaRPr>
          </a:p>
        </p:txBody>
      </p:sp>
      <p:sp>
        <p:nvSpPr>
          <p:cNvPr id="2053" name="Rectangle 5"/>
          <p:cNvSpPr>
            <a:spLocks noChangeArrowheads="1"/>
          </p:cNvSpPr>
          <p:nvPr/>
        </p:nvSpPr>
        <p:spPr bwMode="auto">
          <a:xfrm>
            <a:off x="0" y="0"/>
            <a:ext cx="514826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4" name="Rectangle 6"/>
          <p:cNvSpPr>
            <a:spLocks noChangeArrowheads="1"/>
          </p:cNvSpPr>
          <p:nvPr/>
        </p:nvSpPr>
        <p:spPr bwMode="auto">
          <a:xfrm>
            <a:off x="0" y="2346325"/>
            <a:ext cx="514826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6" name="Rectangle 8"/>
          <p:cNvSpPr>
            <a:spLocks noChangeArrowheads="1"/>
          </p:cNvSpPr>
          <p:nvPr/>
        </p:nvSpPr>
        <p:spPr bwMode="auto">
          <a:xfrm>
            <a:off x="0" y="0"/>
            <a:ext cx="514826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2055" name="Object 7"/>
          <p:cNvGraphicFramePr>
            <a:graphicFrameLocks/>
          </p:cNvGraphicFramePr>
          <p:nvPr>
            <p:extLst>
              <p:ext uri="{D42A27DB-BD31-4B8C-83A1-F6EECF244321}">
                <p14:modId xmlns:p14="http://schemas.microsoft.com/office/powerpoint/2010/main" val="707665626"/>
              </p:ext>
            </p:extLst>
          </p:nvPr>
        </p:nvGraphicFramePr>
        <p:xfrm>
          <a:off x="2717007" y="1643042"/>
          <a:ext cx="2214578" cy="1285884"/>
        </p:xfrm>
        <a:graphic>
          <a:graphicData uri="http://schemas.openxmlformats.org/presentationml/2006/ole">
            <mc:AlternateContent xmlns:mc="http://schemas.openxmlformats.org/markup-compatibility/2006">
              <mc:Choice xmlns:v="urn:schemas-microsoft-com:vml" Requires="v">
                <p:oleObj spid="_x0000_s2067" name="Chart" r:id="rId5" imgW="5577840" imgH="3101237" progId="Excel.Sheet.8">
                  <p:embed/>
                </p:oleObj>
              </mc:Choice>
              <mc:Fallback>
                <p:oleObj name="Chart" r:id="rId5" imgW="5577840" imgH="3101237" progId="Excel.Sheet.8">
                  <p:embed/>
                  <p:pic>
                    <p:nvPicPr>
                      <p:cNvPr id="0" name="Picture 1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7007" y="1643042"/>
                        <a:ext cx="2214578" cy="12858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Rectangle 9"/>
          <p:cNvSpPr>
            <a:spLocks noChangeArrowheads="1"/>
          </p:cNvSpPr>
          <p:nvPr/>
        </p:nvSpPr>
        <p:spPr bwMode="auto">
          <a:xfrm>
            <a:off x="0" y="3101975"/>
            <a:ext cx="5148263"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7" name="Image 71"/>
          <p:cNvPicPr/>
          <p:nvPr/>
        </p:nvPicPr>
        <p:blipFill rotWithShape="1">
          <a:blip r:embed="rId7" cstate="print">
            <a:extLst>
              <a:ext uri="{28A0092B-C50C-407E-A947-70E740481C1C}">
                <a14:useLocalDpi xmlns:a14="http://schemas.microsoft.com/office/drawing/2010/main" val="0"/>
              </a:ext>
            </a:extLst>
          </a:blip>
          <a:srcRect r="1905"/>
          <a:stretch/>
        </p:blipFill>
        <p:spPr bwMode="auto">
          <a:xfrm>
            <a:off x="175961" y="4392824"/>
            <a:ext cx="1000132" cy="1285884"/>
          </a:xfrm>
          <a:prstGeom prst="rect">
            <a:avLst/>
          </a:prstGeom>
          <a:ln w="19050">
            <a:solidFill>
              <a:schemeClr val="tx1"/>
            </a:solidFill>
          </a:ln>
          <a:extLst>
            <a:ext uri="{53640926-AAD7-44D8-BBD7-CCE9431645EC}">
              <a14:shadowObscured xmlns:a14="http://schemas.microsoft.com/office/drawing/2010/main"/>
            </a:ext>
          </a:extLst>
        </p:spPr>
      </p:pic>
      <p:pic>
        <p:nvPicPr>
          <p:cNvPr id="18" name="Image 72"/>
          <p:cNvPicPr/>
          <p:nvPr/>
        </p:nvPicPr>
        <p:blipFill rotWithShape="1">
          <a:blip r:embed="rId8" cstate="print">
            <a:extLst>
              <a:ext uri="{28A0092B-C50C-407E-A947-70E740481C1C}">
                <a14:useLocalDpi xmlns:a14="http://schemas.microsoft.com/office/drawing/2010/main" val="0"/>
              </a:ext>
            </a:extLst>
          </a:blip>
          <a:srcRect r="2399"/>
          <a:stretch/>
        </p:blipFill>
        <p:spPr bwMode="auto">
          <a:xfrm>
            <a:off x="1388171" y="4392824"/>
            <a:ext cx="1000132" cy="1285884"/>
          </a:xfrm>
          <a:prstGeom prst="rect">
            <a:avLst/>
          </a:prstGeom>
          <a:ln w="19050">
            <a:solidFill>
              <a:schemeClr val="tx1"/>
            </a:solid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Thème Office">
  <a:themeElements>
    <a:clrScheme name="Bureau">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312</Words>
  <Application>Microsoft Office PowerPoint</Application>
  <PresentationFormat>Personnalisé</PresentationFormat>
  <Paragraphs>95</Paragraphs>
  <Slides>1</Slides>
  <Notes>1</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7" baseType="lpstr">
      <vt:lpstr>SimSun</vt:lpstr>
      <vt:lpstr>Arial</vt:lpstr>
      <vt:lpstr>Calibri</vt:lpstr>
      <vt:lpstr>Times New Roman</vt:lpstr>
      <vt:lpstr>Thème Office</vt:lpstr>
      <vt:lpstr>Chart</vt:lpstr>
      <vt:lpstr>Résultats du lavage-débridement dans les sepsis sur prothèses totales du genou.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Taille 12, Arial</dc:title>
  <dc:creator>rim abdelmalek</dc:creator>
  <cp:lastModifiedBy>imtinen kammoun</cp:lastModifiedBy>
  <cp:revision>32</cp:revision>
  <dcterms:modified xsi:type="dcterms:W3CDTF">2021-06-12T23:02:24Z</dcterms:modified>
</cp:coreProperties>
</file>