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73" r:id="rId11"/>
    <p:sldId id="274" r:id="rId12"/>
    <p:sldId id="275" r:id="rId13"/>
    <p:sldId id="276" r:id="rId14"/>
    <p:sldId id="277" r:id="rId15"/>
    <p:sldId id="264" r:id="rId16"/>
    <p:sldId id="265" r:id="rId17"/>
    <p:sldId id="266" r:id="rId18"/>
    <p:sldId id="267" r:id="rId19"/>
    <p:sldId id="268" r:id="rId20"/>
    <p:sldId id="269" r:id="rId21"/>
    <p:sldId id="280" r:id="rId22"/>
    <p:sldId id="270" r:id="rId23"/>
    <p:sldId id="271" r:id="rId24"/>
    <p:sldId id="278" r:id="rId25"/>
    <p:sldId id="279" r:id="rId26"/>
    <p:sldId id="281" r:id="rId27"/>
    <p:sldId id="283" r:id="rId28"/>
    <p:sldId id="282" r:id="rId29"/>
    <p:sldId id="284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37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47D2E-7D52-414E-9883-F9EBC7C83C6B}" type="datetimeFigureOut">
              <a:rPr lang="fr-FR" smtClean="0"/>
              <a:pPr/>
              <a:t>25/01/2019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EF7BC2-D4A3-4BFA-83A3-76DCCD6852F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Kyste atypique du rein</a:t>
            </a:r>
            <a:br>
              <a:rPr lang="fr-FR" dirty="0" smtClean="0"/>
            </a:br>
            <a:r>
              <a:rPr lang="fr-FR" dirty="0" smtClean="0"/>
              <a:t>(cas clinique)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29256" y="5857892"/>
            <a:ext cx="3345524" cy="538154"/>
          </a:xfrm>
        </p:spPr>
        <p:txBody>
          <a:bodyPr>
            <a:noAutofit/>
          </a:bodyPr>
          <a:lstStyle/>
          <a:p>
            <a:r>
              <a:rPr lang="fr-FR" sz="1800" dirty="0" smtClean="0"/>
              <a:t>Équipe d’urologie </a:t>
            </a:r>
            <a:r>
              <a:rPr lang="fr-FR" sz="1800" dirty="0" err="1" smtClean="0"/>
              <a:t>kairouan</a:t>
            </a:r>
            <a:r>
              <a:rPr lang="fr-FR" sz="1800" dirty="0" smtClean="0"/>
              <a:t> </a:t>
            </a:r>
          </a:p>
          <a:p>
            <a:r>
              <a:rPr lang="fr-FR" sz="1800" dirty="0" err="1" smtClean="0"/>
              <a:t>Rdt</a:t>
            </a:r>
            <a:r>
              <a:rPr lang="fr-FR" sz="1800" dirty="0" smtClean="0"/>
              <a:t> : Ben Abdallah </a:t>
            </a:r>
            <a:r>
              <a:rPr lang="fr-FR" sz="1800" dirty="0" err="1" smtClean="0"/>
              <a:t>Wajdi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tbc urogenital\47170951_564527770684739_906656823548628172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857233"/>
            <a:ext cx="8358246" cy="546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tbc urogenital\47157270_313567959245507_908335983962672332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000109"/>
            <a:ext cx="8286808" cy="5324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tbc urogenital\47151743_2193048020913611_242715421016535859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928671"/>
            <a:ext cx="8001056" cy="539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sus\Desktop\tbc urogenital\47003111_2000915696630588_5189218700078612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285860"/>
            <a:ext cx="4286280" cy="5286412"/>
          </a:xfrm>
          <a:prstGeom prst="rect">
            <a:avLst/>
          </a:prstGeom>
          <a:noFill/>
        </p:spPr>
      </p:pic>
      <p:pic>
        <p:nvPicPr>
          <p:cNvPr id="7" name="Picture 2" descr="C:\Users\Asus\Desktop\tbc urogenital\47069779_306736933275905_5370406843262697472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21484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tbc urogenital\47056287_984342775105864_76236668599292395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14356"/>
            <a:ext cx="4286280" cy="5715040"/>
          </a:xfrm>
          <a:prstGeom prst="rect">
            <a:avLst/>
          </a:prstGeom>
          <a:noFill/>
        </p:spPr>
      </p:pic>
      <p:pic>
        <p:nvPicPr>
          <p:cNvPr id="6" name="Picture 2" descr="C:\Users\Asus\Desktop\tbc urogenital\46998210_288803655090600_49454613144126095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42148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Devant cet aspect douteux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fr-FR" dirty="0" smtClean="0"/>
              <a:t>Les diagnostiques a évoquer :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smtClean="0"/>
              <a:t>Tuberculose urogénital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smtClean="0"/>
              <a:t>Cancer du rein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smtClean="0"/>
              <a:t>Kyste </a:t>
            </a:r>
            <a:r>
              <a:rPr lang="fr-FR" dirty="0" smtClean="0"/>
              <a:t>rénal compressif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fr-FR" dirty="0" smtClean="0"/>
              <a:t>Kyste </a:t>
            </a:r>
            <a:r>
              <a:rPr lang="fr-FR" dirty="0" smtClean="0"/>
              <a:t>hydatique calcifié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Pour avancer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dirty="0" smtClean="0"/>
              <a:t>Recherche de BK dans les crachats et dans les urines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Biopsie vésicale + UPR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Biopsie vésicale+UPR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Faite le 06/07/18 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Vessie de bonne capacité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Méat urétéral droit inflammatoire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Biopsie vésicale </a:t>
            </a:r>
            <a:r>
              <a:rPr lang="fr-FR" dirty="0" err="1" smtClean="0"/>
              <a:t>muliples</a:t>
            </a:r>
            <a:r>
              <a:rPr lang="fr-FR" dirty="0" smtClean="0"/>
              <a:t>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smtClean="0"/>
              <a:t>UPR : </a:t>
            </a:r>
            <a:r>
              <a:rPr lang="fr-FR" dirty="0" err="1" smtClean="0"/>
              <a:t>hydrocalice</a:t>
            </a:r>
            <a:r>
              <a:rPr lang="fr-FR" dirty="0" smtClean="0"/>
              <a:t> supérieur droit, amputation des tiges </a:t>
            </a:r>
            <a:r>
              <a:rPr lang="fr-FR" dirty="0" err="1" smtClean="0"/>
              <a:t>calicielles</a:t>
            </a:r>
            <a:r>
              <a:rPr lang="fr-FR" dirty="0" smtClean="0"/>
              <a:t> moyennes et inférieures, uretère fin pas de sténose urétérale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fr-FR" dirty="0" err="1" smtClean="0"/>
              <a:t>Prélévement</a:t>
            </a:r>
            <a:r>
              <a:rPr lang="fr-FR" dirty="0" smtClean="0"/>
              <a:t> </a:t>
            </a:r>
            <a:r>
              <a:rPr lang="fr-FR" dirty="0" err="1" smtClean="0"/>
              <a:t>bacteriologique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tbc urogenital\46961233_267438117287353_842095135430174310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14480" y="-571528"/>
            <a:ext cx="5715040" cy="814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Résultats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Recherche de BK dans les crachats et les urines revenue négative</a:t>
            </a:r>
          </a:p>
          <a:p>
            <a:pPr>
              <a:lnSpc>
                <a:spcPct val="150000"/>
              </a:lnSpc>
            </a:pPr>
            <a:r>
              <a:rPr lang="fr-FR" dirty="0" err="1" smtClean="0"/>
              <a:t>Anapath</a:t>
            </a:r>
            <a:r>
              <a:rPr lang="fr-FR" dirty="0" smtClean="0"/>
              <a:t> : remaniement fibreux et discrètement inflammatoire de la muqueuse vésicale, absence de signes de spécificité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Tableau clinique: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Patiente </a:t>
            </a:r>
            <a:r>
              <a:rPr lang="fr-FR" dirty="0" smtClean="0"/>
              <a:t>âgée </a:t>
            </a:r>
            <a:r>
              <a:rPr lang="fr-FR" dirty="0" smtClean="0"/>
              <a:t>de 31ans.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Antécédents : RAS.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Groupe sanguin : O+.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Motif de consultation : lombalgie droite.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IRM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fr-FR" dirty="0" smtClean="0"/>
              <a:t>Aspect IRM évoquant un hydro calice supérieur droit 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Sténose de la tige </a:t>
            </a:r>
            <a:r>
              <a:rPr lang="fr-FR" dirty="0" err="1" smtClean="0"/>
              <a:t>calicielle</a:t>
            </a:r>
            <a:r>
              <a:rPr lang="fr-FR" dirty="0" smtClean="0"/>
              <a:t> supérieure avec deux formations kystiques rénales droites : 1 typique polaire moyenne et 1 atypique polaire supérieure à contenu dense</a:t>
            </a:r>
          </a:p>
          <a:p>
            <a:pPr>
              <a:lnSpc>
                <a:spcPct val="170000"/>
              </a:lnSpc>
            </a:pPr>
            <a:r>
              <a:rPr lang="fr-FR" dirty="0" smtClean="0"/>
              <a:t>Le diagnostic de tuberculose urogénitale peut être possible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Asus\Desktop\tbc urogenital\47104638_2070230779865991_434030174096116940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2643"/>
          <a:stretch>
            <a:fillRect/>
          </a:stretch>
        </p:blipFill>
        <p:spPr bwMode="auto">
          <a:xfrm>
            <a:off x="214282" y="642918"/>
            <a:ext cx="4214842" cy="5929354"/>
          </a:xfrm>
          <a:prstGeom prst="rect">
            <a:avLst/>
          </a:prstGeom>
          <a:noFill/>
        </p:spPr>
      </p:pic>
      <p:pic>
        <p:nvPicPr>
          <p:cNvPr id="14339" name="Picture 3" descr="C:\Users\Asus\Desktop\tbc urogenital\47083155_546668372463271_83632374993335091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1434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Asus\Desktop\tbc urogenital\47187893_1195734750551587_189734080560601497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000528" cy="5454656"/>
          </a:xfrm>
          <a:prstGeom prst="rect">
            <a:avLst/>
          </a:prstGeom>
          <a:noFill/>
        </p:spPr>
      </p:pic>
      <p:pic>
        <p:nvPicPr>
          <p:cNvPr id="10243" name="Picture 3" descr="C:\Users\Asus\Desktop\tbc urogenital\47151737_2206139459642549_30630235857622138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642918"/>
            <a:ext cx="464347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C:\Users\Asus\Desktop\tbc urogenital\47098756_1760977797347176_367549195660086476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429156" cy="5454656"/>
          </a:xfrm>
          <a:prstGeom prst="rect">
            <a:avLst/>
          </a:prstGeom>
          <a:noFill/>
        </p:spPr>
      </p:pic>
      <p:pic>
        <p:nvPicPr>
          <p:cNvPr id="11267" name="Picture 3" descr="C:\Users\Asus\Desktop\tbc urogenital\47083155_546668372463271_83632374993335091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2148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 descr="C:\Users\Asus\Desktop\tbc urogenital\47065001_278931082827389_127047537367869030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572032" cy="5597532"/>
          </a:xfrm>
          <a:prstGeom prst="rect">
            <a:avLst/>
          </a:prstGeom>
          <a:noFill/>
        </p:spPr>
      </p:pic>
      <p:pic>
        <p:nvPicPr>
          <p:cNvPr id="12291" name="Picture 3" descr="C:\Users\Asus\Desktop\tbc urogenital\47032949_1005441446306913_47642762936697487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40005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Asus\Desktop\tbc urogenital\46990488_319426178648862_6794782714907066368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572032" cy="5572164"/>
          </a:xfrm>
          <a:prstGeom prst="rect">
            <a:avLst/>
          </a:prstGeom>
          <a:noFill/>
        </p:spPr>
      </p:pic>
      <p:pic>
        <p:nvPicPr>
          <p:cNvPr id="13315" name="Picture 3" descr="C:\Users\Asus\Desktop\tbc urogenital\46888786_307616069847003_85423914515169280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414340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Propositions diagnostiques et thérapeutiques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La surveillance et l’abstention.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ponction biopsie </a:t>
            </a:r>
            <a:r>
              <a:rPr lang="fr-FR" dirty="0" err="1" smtClean="0"/>
              <a:t>scanno</a:t>
            </a:r>
            <a:r>
              <a:rPr lang="fr-FR" dirty="0" smtClean="0"/>
              <a:t>-guidée.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Biopsie chirurgicale.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La Néphrectomie partielle polaire supérieure.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Ponction biopsie </a:t>
            </a:r>
            <a:r>
              <a:rPr lang="fr-FR" dirty="0" err="1" smtClean="0"/>
              <a:t>scanno</a:t>
            </a:r>
            <a:r>
              <a:rPr lang="fr-FR" dirty="0" smtClean="0"/>
              <a:t>-guidée</a:t>
            </a:r>
            <a:endParaRPr lang="fr-FR" dirty="0"/>
          </a:p>
        </p:txBody>
      </p:sp>
      <p:pic>
        <p:nvPicPr>
          <p:cNvPr id="6" name="Espace réservé du contenu 5" descr="50565303_546725622497315_7753888692090961920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500295" y="71414"/>
            <a:ext cx="4214842" cy="8215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qu’en pensez vous ?</a:t>
            </a:r>
            <a:endParaRPr lang="fr-FR" dirty="0"/>
          </a:p>
        </p:txBody>
      </p:sp>
      <p:sp>
        <p:nvSpPr>
          <p:cNvPr id="1028" name="AutoShape 4" descr="RÃ©sultat de recherche d'images pour &quot;discussion medic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Ã©sultat de recherche d'images pour &quot;discussion medic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Ã©sultat de recherche d'images pour &quot;reflex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143272" cy="278608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42910" y="514351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Traitement d’épreuve :</a:t>
            </a:r>
          </a:p>
          <a:p>
            <a:r>
              <a:rPr lang="fr-FR" dirty="0" smtClean="0"/>
              <a:t>-absence de confirmation bactériologique.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43504" y="5143512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chirurgie :</a:t>
            </a:r>
          </a:p>
          <a:p>
            <a:r>
              <a:rPr lang="fr-FR" dirty="0" smtClean="0"/>
              <a:t>( Néphrectomie partielle polaire supérieure , néphrectomie)</a:t>
            </a:r>
          </a:p>
          <a:p>
            <a:r>
              <a:rPr lang="fr-FR" dirty="0" smtClean="0"/>
              <a:t>- Difficulté technique.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télécharg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6" name="AutoShape 2" descr="RÃ©sultat de recherche d'images pour &quot;merci pour votre attention medec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Tableau clinique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A l’examen :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Apyrétique.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Bon état général.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Abdomen souple.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Pas de douleur a l’ébranlement lombaire.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Le reste de l’examen est sans particularité.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Biologiques :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hémoglobine : 13 g/dl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Leucocytes : 7580</a:t>
            </a:r>
          </a:p>
          <a:p>
            <a:pPr>
              <a:lnSpc>
                <a:spcPct val="200000"/>
              </a:lnSpc>
              <a:buNone/>
            </a:pPr>
            <a:r>
              <a:rPr lang="fr-FR" dirty="0" err="1" smtClean="0"/>
              <a:t>Creatinine</a:t>
            </a:r>
            <a:r>
              <a:rPr lang="fr-FR" dirty="0" smtClean="0"/>
              <a:t> : 70 </a:t>
            </a:r>
            <a:r>
              <a:rPr lang="fr-FR" dirty="0" err="1" smtClean="0"/>
              <a:t>umol</a:t>
            </a:r>
            <a:r>
              <a:rPr lang="fr-FR" dirty="0" smtClean="0"/>
              <a:t>/l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ECBU : négative </a:t>
            </a:r>
          </a:p>
          <a:p>
            <a:pPr>
              <a:lnSpc>
                <a:spcPct val="200000"/>
              </a:lnSpc>
              <a:buNone/>
            </a:pPr>
            <a:r>
              <a:rPr lang="fr-FR" dirty="0" smtClean="0"/>
              <a:t>Le reste du bilan est sans anomalies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Radiologiques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Radiographie du thorax : sans anomalies</a:t>
            </a:r>
          </a:p>
        </p:txBody>
      </p:sp>
      <p:pic>
        <p:nvPicPr>
          <p:cNvPr id="1026" name="Picture 2" descr="C:\Users\Asus\Desktop\tbc urogenital\46985927_2211261812456224_453766580472381440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00052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fr-FR" sz="2600" dirty="0" smtClean="0"/>
              <a:t>Radiologiques 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2600" dirty="0" smtClean="0"/>
              <a:t>Échographie : </a:t>
            </a:r>
            <a:r>
              <a:rPr lang="fr-FR" sz="2600" dirty="0" smtClean="0">
                <a:sym typeface="Wingdings" pitchFamily="2" charset="2"/>
              </a:rPr>
              <a:t>(29/03/17)</a:t>
            </a:r>
            <a:endParaRPr lang="fr-FR" sz="2600" dirty="0" smtClean="0"/>
          </a:p>
          <a:p>
            <a:pPr algn="ctr">
              <a:lnSpc>
                <a:spcPct val="170000"/>
              </a:lnSpc>
              <a:buNone/>
            </a:pPr>
            <a:r>
              <a:rPr lang="fr-FR" sz="2700" dirty="0" smtClean="0"/>
              <a:t>Kyste atypique polaire supérieur du rein droit ; kyste hémorragique calcifié ?</a:t>
            </a:r>
          </a:p>
          <a:p>
            <a:pPr algn="ctr">
              <a:lnSpc>
                <a:spcPct val="170000"/>
              </a:lnSpc>
              <a:buNone/>
            </a:pPr>
            <a:r>
              <a:rPr lang="fr-FR" sz="2700" dirty="0" smtClean="0"/>
              <a:t>(3 formations kystiques polaires supérieures dont deux d’allure simple mesurant 4 et 3cm et une 3</a:t>
            </a:r>
            <a:r>
              <a:rPr lang="fr-FR" sz="2700" baseline="30000" dirty="0" smtClean="0"/>
              <a:t>ème</a:t>
            </a:r>
            <a:r>
              <a:rPr lang="fr-FR" sz="2700" dirty="0" smtClean="0"/>
              <a:t> formation kystique à contenu </a:t>
            </a:r>
            <a:r>
              <a:rPr lang="fr-FR" sz="2700" dirty="0" err="1" smtClean="0"/>
              <a:t>échogène</a:t>
            </a:r>
            <a:r>
              <a:rPr lang="fr-FR" sz="2700" dirty="0" smtClean="0"/>
              <a:t> mesurant 3cm et présentant une paroi calcifiée)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 échographie</a:t>
            </a:r>
            <a:endParaRPr lang="fr-FR" dirty="0"/>
          </a:p>
        </p:txBody>
      </p:sp>
      <p:pic>
        <p:nvPicPr>
          <p:cNvPr id="2050" name="Picture 2" descr="C:\Users\Asus\Desktop\tbc urogenital\47117552_2001879429903481_746472338745825689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57818" y="1928802"/>
            <a:ext cx="3292078" cy="4389437"/>
          </a:xfrm>
          <a:prstGeom prst="rect">
            <a:avLst/>
          </a:prstGeom>
          <a:noFill/>
        </p:spPr>
      </p:pic>
      <p:pic>
        <p:nvPicPr>
          <p:cNvPr id="2051" name="Picture 3" descr="C:\Users\Asus\Desktop\tbc urogenital\47299266_542818929512870_677583753256003174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57158" y="1714488"/>
            <a:ext cx="45005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fr-FR" sz="4200" dirty="0" smtClean="0"/>
              <a:t>Radiologiques :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fr-FR" sz="4200" dirty="0" err="1" smtClean="0"/>
              <a:t>Uro</a:t>
            </a:r>
            <a:r>
              <a:rPr lang="fr-FR" sz="4200" dirty="0" smtClean="0"/>
              <a:t>-scanner : (26/06/18)</a:t>
            </a:r>
          </a:p>
          <a:p>
            <a:pPr>
              <a:lnSpc>
                <a:spcPct val="170000"/>
              </a:lnSpc>
              <a:buNone/>
            </a:pPr>
            <a:endParaRPr lang="fr-FR" dirty="0" smtClean="0"/>
          </a:p>
          <a:p>
            <a:pPr algn="ctr">
              <a:lnSpc>
                <a:spcPct val="170000"/>
              </a:lnSpc>
              <a:buNone/>
            </a:pPr>
            <a:r>
              <a:rPr lang="fr-FR" sz="4500" dirty="0" smtClean="0"/>
              <a:t>Atrophie polaire supérieure droite . Kyste polaire supérieur droit de 33 mm calcifié en </a:t>
            </a:r>
            <a:r>
              <a:rPr lang="fr-FR" sz="4500" dirty="0" err="1" smtClean="0"/>
              <a:t>péripherie</a:t>
            </a:r>
            <a:r>
              <a:rPr lang="fr-FR" sz="4500" dirty="0" smtClean="0"/>
              <a:t>, homogène sans mise en évidence de nodule ou de cloison  classe 3 de </a:t>
            </a:r>
            <a:r>
              <a:rPr lang="fr-FR" sz="4500" dirty="0" err="1" smtClean="0"/>
              <a:t>Bosniak</a:t>
            </a:r>
            <a:r>
              <a:rPr lang="fr-FR" sz="4500" dirty="0" smtClean="0"/>
              <a:t> associé à un hydro calice supérieur . Séquelle infectieuse ? </a:t>
            </a:r>
          </a:p>
          <a:p>
            <a:pPr algn="ctr">
              <a:lnSpc>
                <a:spcPct val="170000"/>
              </a:lnSpc>
              <a:buNone/>
            </a:pPr>
            <a:r>
              <a:rPr lang="fr-FR" sz="4500" dirty="0" smtClean="0"/>
              <a:t>(pas d’anomalie de la graisse </a:t>
            </a:r>
            <a:r>
              <a:rPr lang="fr-FR" sz="4500" dirty="0" err="1" smtClean="0"/>
              <a:t>périrénale</a:t>
            </a:r>
            <a:r>
              <a:rPr lang="fr-FR" sz="4500" dirty="0" smtClean="0"/>
              <a:t>, pas d’adénopathie, artère et la veine rénale sont perméables )</a:t>
            </a:r>
            <a:endParaRPr lang="fr-FR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Explorations : </a:t>
            </a:r>
            <a:r>
              <a:rPr lang="fr-FR" dirty="0" err="1" smtClean="0"/>
              <a:t>Uro</a:t>
            </a:r>
            <a:r>
              <a:rPr lang="fr-FR" dirty="0" smtClean="0"/>
              <a:t>-scanner</a:t>
            </a:r>
            <a:endParaRPr lang="fr-FR" dirty="0"/>
          </a:p>
        </p:txBody>
      </p:sp>
      <p:pic>
        <p:nvPicPr>
          <p:cNvPr id="3074" name="Picture 2" descr="C:\Users\Asus\Desktop\tbc urogenital\47215307_329047281242017_81512136470377267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722" b="15278"/>
          <a:stretch>
            <a:fillRect/>
          </a:stretch>
        </p:blipFill>
        <p:spPr bwMode="auto">
          <a:xfrm>
            <a:off x="357158" y="1928802"/>
            <a:ext cx="3857652" cy="4643470"/>
          </a:xfrm>
          <a:prstGeom prst="rect">
            <a:avLst/>
          </a:prstGeom>
          <a:noFill/>
        </p:spPr>
      </p:pic>
      <p:pic>
        <p:nvPicPr>
          <p:cNvPr id="3075" name="Picture 3" descr="C:\Users\Asus\Desktop\tbc urogenital\47180737_322836618590712_47594479945148006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433</Words>
  <Application>Microsoft Office PowerPoint</Application>
  <PresentationFormat>Affichage à l'écran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Débit</vt:lpstr>
      <vt:lpstr>Kyste atypique du rein (cas clinique)</vt:lpstr>
      <vt:lpstr>Tableau clinique:</vt:lpstr>
      <vt:lpstr>Tableau clinique :</vt:lpstr>
      <vt:lpstr>Explorations :</vt:lpstr>
      <vt:lpstr>Explorations :</vt:lpstr>
      <vt:lpstr>Explorations :</vt:lpstr>
      <vt:lpstr>Explorations : échographie</vt:lpstr>
      <vt:lpstr>Explorations :</vt:lpstr>
      <vt:lpstr>Explorations : Uro-scanner</vt:lpstr>
      <vt:lpstr>Diapositive 10</vt:lpstr>
      <vt:lpstr>Diapositive 11</vt:lpstr>
      <vt:lpstr>Diapositive 12</vt:lpstr>
      <vt:lpstr>Diapositive 13</vt:lpstr>
      <vt:lpstr>Diapositive 14</vt:lpstr>
      <vt:lpstr>Devant cet aspect douteux :</vt:lpstr>
      <vt:lpstr>Pour avancer :</vt:lpstr>
      <vt:lpstr>Biopsie vésicale+UPR :</vt:lpstr>
      <vt:lpstr>Diapositive 18</vt:lpstr>
      <vt:lpstr>Résultats :</vt:lpstr>
      <vt:lpstr>IRM :</vt:lpstr>
      <vt:lpstr>Diapositive 21</vt:lpstr>
      <vt:lpstr>Diapositive 22</vt:lpstr>
      <vt:lpstr>Diapositive 23</vt:lpstr>
      <vt:lpstr>Diapositive 24</vt:lpstr>
      <vt:lpstr>Diapositive 25</vt:lpstr>
      <vt:lpstr>Propositions diagnostiques et thérapeutiques :</vt:lpstr>
      <vt:lpstr>Ponction biopsie scanno-guidée</vt:lpstr>
      <vt:lpstr>qu’en pensez vous ?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Asus</dc:creator>
  <cp:lastModifiedBy>Asus</cp:lastModifiedBy>
  <cp:revision>48</cp:revision>
  <dcterms:created xsi:type="dcterms:W3CDTF">2018-11-29T17:48:31Z</dcterms:created>
  <dcterms:modified xsi:type="dcterms:W3CDTF">2019-01-25T15:47:22Z</dcterms:modified>
</cp:coreProperties>
</file>